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 id="279" r:id="rId24"/>
    <p:sldId id="280" r:id="rId25"/>
    <p:sldId id="281" r:id="rId26"/>
    <p:sldId id="282" r:id="rId27"/>
    <p:sldId id="283" r:id="rId28"/>
    <p:sldId id="286"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17375E"/>
    <a:srgbClr val="CC0000"/>
    <a:srgbClr val="2350CF"/>
    <a:srgbClr val="0E2052"/>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2" autoAdjust="0"/>
  </p:normalViewPr>
  <p:slideViewPr>
    <p:cSldViewPr>
      <p:cViewPr>
        <p:scale>
          <a:sx n="100" d="100"/>
          <a:sy n="100" d="100"/>
        </p:scale>
        <p:origin x="-216" y="6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9FF99"/>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5719"/>
          </a:xfrm>
        </p:spPr>
        <p:txBody>
          <a:bodyPr>
            <a:normAutofit fontScale="90000"/>
          </a:bodyPr>
          <a:lstStyle/>
          <a:p>
            <a:r>
              <a:rPr lang="ar-IQ" sz="800" dirty="0"/>
              <a:t>.</a:t>
            </a:r>
            <a:endParaRPr lang="en-US" sz="800" dirty="0"/>
          </a:p>
        </p:txBody>
      </p:sp>
      <p:sp>
        <p:nvSpPr>
          <p:cNvPr id="5" name="Content Placeholder 4"/>
          <p:cNvSpPr>
            <a:spLocks noGrp="1"/>
          </p:cNvSpPr>
          <p:nvPr>
            <p:ph idx="1"/>
          </p:nvPr>
        </p:nvSpPr>
        <p:spPr>
          <a:xfrm>
            <a:off x="457200" y="350202"/>
            <a:ext cx="8229600" cy="6126798"/>
          </a:xfrm>
        </p:spPr>
        <p:txBody>
          <a:bodyPr>
            <a:normAutofit/>
          </a:bodyPr>
          <a:lstStyle/>
          <a:p>
            <a:pPr marL="0" indent="0" algn="ctr" rtl="1">
              <a:buNone/>
            </a:pPr>
            <a:r>
              <a:rPr lang="ar-IQ" sz="4400" b="1" dirty="0" smtClean="0">
                <a:solidFill>
                  <a:srgbClr val="2350CF"/>
                </a:solidFill>
                <a:cs typeface="+mj-cs"/>
              </a:rPr>
              <a:t> </a:t>
            </a:r>
          </a:p>
          <a:p>
            <a:pPr marL="0" indent="0" algn="ctr" rtl="1">
              <a:buNone/>
            </a:pPr>
            <a:endParaRPr lang="ar-IQ" sz="2800" b="1" dirty="0" smtClean="0">
              <a:solidFill>
                <a:srgbClr val="2350CF"/>
              </a:solidFill>
              <a:cs typeface="+mj-cs"/>
            </a:endParaRPr>
          </a:p>
          <a:p>
            <a:pPr marL="0" indent="0" algn="ctr" rtl="1">
              <a:buNone/>
            </a:pPr>
            <a:r>
              <a:rPr lang="ar-IQ" sz="2800" b="1" dirty="0" smtClean="0">
                <a:solidFill>
                  <a:srgbClr val="2350CF"/>
                </a:solidFill>
                <a:cs typeface="+mj-cs"/>
              </a:rPr>
              <a:t>انتاج خضر/1</a:t>
            </a:r>
            <a:endParaRPr lang="ar-IQ" sz="2800" dirty="0">
              <a:cs typeface="+mj-cs"/>
            </a:endParaRPr>
          </a:p>
          <a:p>
            <a:pPr marL="0" indent="0" algn="ctr" rtl="1">
              <a:buNone/>
            </a:pPr>
            <a:r>
              <a:rPr lang="ar-IQ" sz="2800" dirty="0" smtClean="0">
                <a:cs typeface="+mj-cs"/>
              </a:rPr>
              <a:t>الاستاذ المساعد الدكتور نوال مهدي حمود</a:t>
            </a:r>
          </a:p>
          <a:p>
            <a:pPr marL="0" indent="0" algn="ctr" rtl="1">
              <a:buNone/>
            </a:pPr>
            <a:r>
              <a:rPr lang="ar-IQ" sz="2800" dirty="0">
                <a:solidFill>
                  <a:srgbClr val="FF0000"/>
                </a:solidFill>
                <a:cs typeface="+mj-cs"/>
              </a:rPr>
              <a:t>قسم البستنة وهندسة الحدائق</a:t>
            </a:r>
          </a:p>
          <a:p>
            <a:pPr marL="0" indent="0" algn="ctr" rtl="1">
              <a:buNone/>
            </a:pPr>
            <a:r>
              <a:rPr lang="ar-IQ" sz="2800" dirty="0" smtClean="0">
                <a:cs typeface="+mj-cs"/>
              </a:rPr>
              <a:t>كلية الزراعة/ </a:t>
            </a:r>
            <a:r>
              <a:rPr lang="ar-IQ" sz="2800" dirty="0">
                <a:solidFill>
                  <a:srgbClr val="FF0000"/>
                </a:solidFill>
                <a:cs typeface="+mj-cs"/>
              </a:rPr>
              <a:t>جامعة </a:t>
            </a:r>
            <a:r>
              <a:rPr lang="ar-IQ" sz="2800" dirty="0" smtClean="0">
                <a:solidFill>
                  <a:srgbClr val="FF0000"/>
                </a:solidFill>
                <a:cs typeface="+mj-cs"/>
              </a:rPr>
              <a:t>البصرة</a:t>
            </a:r>
            <a:endParaRPr lang="ar-IQ" sz="2800" dirty="0" smtClean="0">
              <a:cs typeface="+mj-cs"/>
            </a:endParaRPr>
          </a:p>
          <a:p>
            <a:pPr marL="0" indent="0" algn="ctr" rtl="1">
              <a:buNone/>
            </a:pPr>
            <a:r>
              <a:rPr lang="ar-IQ" sz="2800" dirty="0" smtClean="0">
                <a:cs typeface="+mj-cs"/>
              </a:rPr>
              <a:t>البصرة – </a:t>
            </a:r>
            <a:r>
              <a:rPr lang="ar-IQ" sz="2800" dirty="0">
                <a:solidFill>
                  <a:srgbClr val="FF0000"/>
                </a:solidFill>
                <a:cs typeface="+mj-cs"/>
              </a:rPr>
              <a:t>العراق</a:t>
            </a:r>
          </a:p>
          <a:p>
            <a:pPr marL="0" indent="0" algn="ctr" rtl="1">
              <a:buNone/>
            </a:pPr>
            <a:r>
              <a:rPr lang="en-US" sz="2800" dirty="0" smtClean="0">
                <a:solidFill>
                  <a:srgbClr val="FF0000"/>
                </a:solidFill>
                <a:cs typeface="+mj-cs"/>
              </a:rPr>
              <a:t>2022 – 2021 </a:t>
            </a:r>
            <a:endParaRPr lang="ar-IQ" sz="2800" dirty="0" smtClean="0">
              <a:solidFill>
                <a:srgbClr val="FF0000"/>
              </a:solidFill>
              <a:cs typeface="+mj-cs"/>
            </a:endParaRPr>
          </a:p>
          <a:p>
            <a:pPr marL="0" indent="0" algn="ctr" rtl="1">
              <a:buNone/>
            </a:pPr>
            <a:r>
              <a:rPr lang="ar-IQ" sz="2800" dirty="0">
                <a:solidFill>
                  <a:srgbClr val="FF0000"/>
                </a:solidFill>
              </a:rPr>
              <a:t>م1 </a:t>
            </a:r>
            <a:r>
              <a:rPr lang="ar-IQ" sz="2800" dirty="0" smtClean="0">
                <a:solidFill>
                  <a:srgbClr val="FF0000"/>
                </a:solidFill>
                <a:cs typeface="+mj-cs"/>
              </a:rPr>
              <a:t>الاحد 17/ 10/ 2021</a:t>
            </a:r>
          </a:p>
          <a:p>
            <a:pPr marL="0" indent="0" algn="ctr">
              <a:buNone/>
            </a:pPr>
            <a:r>
              <a:rPr lang="en-US" sz="2800" dirty="0" smtClean="0">
                <a:cs typeface="+mj-cs"/>
              </a:rPr>
              <a:t>albayatyNawal@gmail.com</a:t>
            </a:r>
            <a:endParaRPr lang="en-US" sz="2800" dirty="0">
              <a:cs typeface="+mj-cs"/>
            </a:endParaRPr>
          </a:p>
        </p:txBody>
      </p:sp>
      <p:pic>
        <p:nvPicPr>
          <p:cNvPr id="6" name="صورة 1"/>
          <p:cNvPicPr/>
          <p:nvPr/>
        </p:nvPicPr>
        <p:blipFill>
          <a:blip r:embed="rId2" cstate="print">
            <a:extLst>
              <a:ext uri="{28A0092B-C50C-407E-A947-70E740481C1C}">
                <a14:useLocalDpi xmlns:a14="http://schemas.microsoft.com/office/drawing/2010/main" val="0"/>
              </a:ext>
            </a:extLst>
          </a:blip>
          <a:stretch>
            <a:fillRect/>
          </a:stretch>
        </p:blipFill>
        <p:spPr>
          <a:xfrm>
            <a:off x="4572000" y="533400"/>
            <a:ext cx="624205" cy="619125"/>
          </a:xfrm>
          <a:prstGeom prst="rect">
            <a:avLst/>
          </a:prstGeom>
        </p:spPr>
      </p:pic>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51517" y="350202"/>
            <a:ext cx="1079500" cy="1079500"/>
          </a:xfrm>
          <a:prstGeom prst="rect">
            <a:avLst/>
          </a:prstGeom>
          <a:noFill/>
          <a:ln>
            <a:noFill/>
          </a:ln>
        </p:spPr>
      </p:pic>
    </p:spTree>
    <p:extLst>
      <p:ext uri="{BB962C8B-B14F-4D97-AF65-F5344CB8AC3E}">
        <p14:creationId xmlns:p14="http://schemas.microsoft.com/office/powerpoint/2010/main" val="300511637"/>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172200"/>
          </a:xfrm>
        </p:spPr>
        <p:txBody>
          <a:bodyPr>
            <a:normAutofit/>
          </a:bodyPr>
          <a:lstStyle/>
          <a:p>
            <a:pPr marL="0" indent="0" algn="just" rtl="1">
              <a:buNone/>
            </a:pPr>
            <a:r>
              <a:rPr lang="ar-IQ" sz="2400" dirty="0" smtClean="0">
                <a:cs typeface="+mj-cs"/>
              </a:rPr>
              <a:t>     </a:t>
            </a:r>
          </a:p>
          <a:p>
            <a:pPr marL="0" indent="0" algn="just" rtl="1">
              <a:buNone/>
            </a:pPr>
            <a:endParaRPr lang="ar-IQ" sz="2400" dirty="0" smtClean="0">
              <a:cs typeface="+mj-cs"/>
            </a:endParaRPr>
          </a:p>
          <a:p>
            <a:pPr marL="0" indent="0" algn="just" rtl="1">
              <a:buNone/>
            </a:pPr>
            <a:r>
              <a:rPr lang="ar-IQ" sz="2400" dirty="0" smtClean="0">
                <a:cs typeface="+mj-cs"/>
              </a:rPr>
              <a:t>- الا </a:t>
            </a:r>
            <a:r>
              <a:rPr lang="ar-IQ" sz="2400" dirty="0">
                <a:cs typeface="+mj-cs"/>
              </a:rPr>
              <a:t>ان هناك بعض المشاكل التي لاتزال تواجه هذا النوع من الزراعة </a:t>
            </a:r>
            <a:r>
              <a:rPr lang="ar-IQ" sz="2400" dirty="0" smtClean="0">
                <a:cs typeface="+mj-cs"/>
              </a:rPr>
              <a:t>منها:</a:t>
            </a:r>
          </a:p>
          <a:p>
            <a:pPr marL="514350" indent="-514350" algn="just" rtl="1">
              <a:buClr>
                <a:srgbClr val="FF0066"/>
              </a:buClr>
              <a:buFont typeface="+mj-lt"/>
              <a:buAutoNum type="arabicPeriod"/>
            </a:pPr>
            <a:r>
              <a:rPr lang="ar-IQ" sz="2400" dirty="0" smtClean="0">
                <a:cs typeface="+mj-cs"/>
              </a:rPr>
              <a:t>قلة </a:t>
            </a:r>
            <a:r>
              <a:rPr lang="ar-IQ" sz="2400" dirty="0">
                <a:cs typeface="+mj-cs"/>
              </a:rPr>
              <a:t>الانتاج في وحدة المساحة اي ان المساحة المستغلة كبيرة والانتاج لايساوي هذه المساحة ولرفع الانتاج يجب اتباع الطرق الفنية والعلمية الصحيحة ابتداءا من الحراثة الى حين جني الحاصل</a:t>
            </a:r>
            <a:r>
              <a:rPr lang="ar-IQ" sz="2400" dirty="0" smtClean="0">
                <a:cs typeface="+mj-cs"/>
              </a:rPr>
              <a:t>.</a:t>
            </a:r>
          </a:p>
          <a:p>
            <a:pPr marL="514350" indent="-514350" algn="just" rtl="1">
              <a:buClr>
                <a:srgbClr val="FF0066"/>
              </a:buClr>
              <a:buFont typeface="+mj-lt"/>
              <a:buAutoNum type="arabicPeriod"/>
            </a:pPr>
            <a:r>
              <a:rPr lang="ar-IQ" sz="2400" dirty="0" smtClean="0">
                <a:cs typeface="+mj-cs"/>
              </a:rPr>
              <a:t>قساوة </a:t>
            </a:r>
            <a:r>
              <a:rPr lang="ar-IQ" sz="2400" dirty="0">
                <a:cs typeface="+mj-cs"/>
              </a:rPr>
              <a:t>الظروف </a:t>
            </a:r>
            <a:r>
              <a:rPr lang="ar-IQ" sz="2400" dirty="0" smtClean="0">
                <a:cs typeface="+mj-cs"/>
              </a:rPr>
              <a:t>الجوية.</a:t>
            </a:r>
          </a:p>
          <a:p>
            <a:pPr marL="514350" indent="-514350" algn="just" rtl="1">
              <a:buClr>
                <a:srgbClr val="FF0066"/>
              </a:buClr>
              <a:buFont typeface="+mj-lt"/>
              <a:buAutoNum type="arabicPeriod"/>
            </a:pPr>
            <a:r>
              <a:rPr lang="ar-IQ" sz="2400" dirty="0" smtClean="0">
                <a:cs typeface="+mj-cs"/>
              </a:rPr>
              <a:t>عدم </a:t>
            </a:r>
            <a:r>
              <a:rPr lang="ar-IQ" sz="2400" dirty="0">
                <a:cs typeface="+mj-cs"/>
              </a:rPr>
              <a:t>انتظام </a:t>
            </a:r>
            <a:r>
              <a:rPr lang="ar-IQ" sz="2400" dirty="0" smtClean="0">
                <a:cs typeface="+mj-cs"/>
              </a:rPr>
              <a:t>التسويق.</a:t>
            </a:r>
          </a:p>
          <a:p>
            <a:pPr marL="514350" indent="-514350" algn="just" rtl="1">
              <a:buClr>
                <a:srgbClr val="FF0066"/>
              </a:buClr>
              <a:buFont typeface="+mj-lt"/>
              <a:buAutoNum type="arabicPeriod"/>
            </a:pPr>
            <a:r>
              <a:rPr lang="ar-IQ" sz="2400" dirty="0" smtClean="0">
                <a:cs typeface="+mj-cs"/>
              </a:rPr>
              <a:t>عدم زراعة الخضر في بعض المناطق بالرغم من وجود الظروف الملائمة لزراعتها. </a:t>
            </a:r>
          </a:p>
          <a:p>
            <a:pPr marL="514350" indent="-514350" algn="just" rtl="1">
              <a:buClr>
                <a:srgbClr val="FF0066"/>
              </a:buClr>
              <a:buFont typeface="+mj-lt"/>
              <a:buAutoNum type="arabicPeriod"/>
            </a:pPr>
            <a:r>
              <a:rPr lang="ar-IQ" sz="2400" dirty="0" smtClean="0">
                <a:cs typeface="+mj-cs"/>
              </a:rPr>
              <a:t>قناعة </a:t>
            </a:r>
            <a:r>
              <a:rPr lang="ar-IQ" sz="2400" dirty="0">
                <a:cs typeface="+mj-cs"/>
              </a:rPr>
              <a:t>الفلاح </a:t>
            </a:r>
            <a:r>
              <a:rPr lang="ar-IQ" sz="2400" dirty="0" smtClean="0">
                <a:cs typeface="+mj-cs"/>
              </a:rPr>
              <a:t>العراقي. </a:t>
            </a:r>
          </a:p>
          <a:p>
            <a:pPr marL="514350" indent="-514350" algn="just" rtl="1">
              <a:buClr>
                <a:srgbClr val="FF0066"/>
              </a:buClr>
              <a:buFont typeface="+mj-lt"/>
              <a:buAutoNum type="arabicPeriod"/>
            </a:pPr>
            <a:r>
              <a:rPr lang="ar-IQ" sz="2400" dirty="0" smtClean="0">
                <a:cs typeface="+mj-cs"/>
              </a:rPr>
              <a:t>الخبرة الفنية وتتركز بانتاج الشتلات والتسميد والري والتلقيح.</a:t>
            </a:r>
            <a:endParaRPr lang="en-US" sz="2400" dirty="0">
              <a:cs typeface="+mj-cs"/>
            </a:endParaRPr>
          </a:p>
        </p:txBody>
      </p:sp>
    </p:spTree>
    <p:extLst>
      <p:ext uri="{BB962C8B-B14F-4D97-AF65-F5344CB8AC3E}">
        <p14:creationId xmlns:p14="http://schemas.microsoft.com/office/powerpoint/2010/main" val="2474082349"/>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096000"/>
          </a:xfrm>
        </p:spPr>
        <p:txBody>
          <a:bodyPr>
            <a:normAutofit/>
          </a:bodyPr>
          <a:lstStyle/>
          <a:p>
            <a:pPr marL="0" indent="0" algn="just" rtl="1">
              <a:buNone/>
            </a:pPr>
            <a:r>
              <a:rPr lang="ar-IQ" sz="2400" dirty="0" smtClean="0">
                <a:cs typeface="+mj-cs"/>
              </a:rPr>
              <a:t>       </a:t>
            </a:r>
          </a:p>
          <a:p>
            <a:pPr marL="0" indent="0" algn="just" rtl="1">
              <a:buNone/>
            </a:pPr>
            <a:endParaRPr lang="ar-IQ" sz="2400" dirty="0">
              <a:cs typeface="+mj-cs"/>
            </a:endParaRPr>
          </a:p>
          <a:p>
            <a:pPr marL="0" indent="0" algn="just" rtl="1">
              <a:buNone/>
            </a:pPr>
            <a:r>
              <a:rPr lang="ar-IQ" sz="2400" dirty="0" smtClean="0">
                <a:cs typeface="+mj-cs"/>
              </a:rPr>
              <a:t>- للتغلب </a:t>
            </a:r>
            <a:r>
              <a:rPr lang="ar-IQ" sz="2400" dirty="0">
                <a:cs typeface="+mj-cs"/>
              </a:rPr>
              <a:t>على هذه المشاكل او قلتها يجب اتباع </a:t>
            </a:r>
            <a:r>
              <a:rPr lang="ar-IQ" sz="2400" dirty="0" smtClean="0">
                <a:cs typeface="+mj-cs"/>
              </a:rPr>
              <a:t>مايلي:</a:t>
            </a:r>
          </a:p>
          <a:p>
            <a:pPr marL="514350" indent="-514350" algn="just" rtl="1">
              <a:buClr>
                <a:srgbClr val="FF0066"/>
              </a:buClr>
              <a:buFont typeface="+mj-lt"/>
              <a:buAutoNum type="arabicPeriod"/>
            </a:pPr>
            <a:r>
              <a:rPr lang="ar-IQ" sz="2400" dirty="0" smtClean="0">
                <a:cs typeface="+mj-cs"/>
              </a:rPr>
              <a:t>تقوية </a:t>
            </a:r>
            <a:r>
              <a:rPr lang="ar-IQ" sz="2400" dirty="0">
                <a:cs typeface="+mj-cs"/>
              </a:rPr>
              <a:t>جهاز الارشاد الزراعي ويعد من العوامل المهمة التي تساعد على تقدم زراعة الخضر ورفد المزارعين بالمعلومات </a:t>
            </a:r>
            <a:r>
              <a:rPr lang="ar-IQ" sz="2400" dirty="0" smtClean="0">
                <a:cs typeface="+mj-cs"/>
              </a:rPr>
              <a:t>الحديثة.</a:t>
            </a:r>
          </a:p>
          <a:p>
            <a:pPr marL="514350" indent="-514350" algn="just" rtl="1">
              <a:buClr>
                <a:srgbClr val="FF0066"/>
              </a:buClr>
              <a:buFont typeface="+mj-lt"/>
              <a:buAutoNum type="arabicPeriod"/>
            </a:pPr>
            <a:r>
              <a:rPr lang="ar-IQ" sz="2400" dirty="0" smtClean="0">
                <a:cs typeface="+mj-cs"/>
              </a:rPr>
              <a:t>تأمين </a:t>
            </a:r>
            <a:r>
              <a:rPr lang="ar-IQ" sz="2400" dirty="0">
                <a:cs typeface="+mj-cs"/>
              </a:rPr>
              <a:t>التقاوي الجيدة او البذور المحسنة والاسمدة الكيمياوية اللازمة لكل نوع من انواع </a:t>
            </a:r>
            <a:r>
              <a:rPr lang="ar-IQ" sz="2400" dirty="0" smtClean="0">
                <a:cs typeface="+mj-cs"/>
              </a:rPr>
              <a:t>المحاصيل.</a:t>
            </a:r>
          </a:p>
          <a:p>
            <a:pPr marL="514350" indent="-514350" algn="just" rtl="1">
              <a:buClr>
                <a:srgbClr val="FF0066"/>
              </a:buClr>
              <a:buFont typeface="+mj-lt"/>
              <a:buAutoNum type="arabicPeriod"/>
            </a:pPr>
            <a:r>
              <a:rPr lang="ar-IQ" sz="2400" dirty="0" smtClean="0">
                <a:cs typeface="+mj-cs"/>
              </a:rPr>
              <a:t>تشجيع </a:t>
            </a:r>
            <a:r>
              <a:rPr lang="ar-IQ" sz="2400" dirty="0">
                <a:cs typeface="+mj-cs"/>
              </a:rPr>
              <a:t>استعمال المكننة الزراعية وتلعب دور كبير في </a:t>
            </a:r>
            <a:r>
              <a:rPr lang="ar-IQ" sz="2400" dirty="0" smtClean="0">
                <a:cs typeface="+mj-cs"/>
              </a:rPr>
              <a:t>الانتاج.</a:t>
            </a:r>
          </a:p>
          <a:p>
            <a:pPr marL="514350" indent="-514350" algn="just" rtl="1">
              <a:buClr>
                <a:srgbClr val="FF0066"/>
              </a:buClr>
              <a:buFont typeface="+mj-lt"/>
              <a:buAutoNum type="arabicPeriod"/>
            </a:pPr>
            <a:r>
              <a:rPr lang="ar-IQ" sz="2400" dirty="0" smtClean="0">
                <a:cs typeface="+mj-cs"/>
              </a:rPr>
              <a:t>تحسين </a:t>
            </a:r>
            <a:r>
              <a:rPr lang="ar-IQ" sz="2400" dirty="0">
                <a:cs typeface="+mj-cs"/>
              </a:rPr>
              <a:t>عمليات </a:t>
            </a:r>
            <a:r>
              <a:rPr lang="ar-IQ" sz="2400" dirty="0" smtClean="0">
                <a:cs typeface="+mj-cs"/>
              </a:rPr>
              <a:t>التسويق.</a:t>
            </a:r>
          </a:p>
          <a:p>
            <a:pPr marL="514350" indent="-514350" algn="just" rtl="1">
              <a:buClr>
                <a:srgbClr val="FF0066"/>
              </a:buClr>
              <a:buFont typeface="+mj-lt"/>
              <a:buAutoNum type="arabicPeriod"/>
            </a:pPr>
            <a:r>
              <a:rPr lang="ar-IQ" sz="2400" dirty="0" smtClean="0">
                <a:cs typeface="+mj-cs"/>
              </a:rPr>
              <a:t>اتباع </a:t>
            </a:r>
            <a:r>
              <a:rPr lang="ar-IQ" sz="2400" dirty="0">
                <a:cs typeface="+mj-cs"/>
              </a:rPr>
              <a:t>الطرق الفنية والعلمية في الزراعة من حيث استغلال الاراضي الجيدة واتباع الطرق الحديثة في انتاج الشتلات والري ومكافحة الادغال...الخ</a:t>
            </a:r>
            <a:r>
              <a:rPr lang="ar-IQ" sz="2400" dirty="0" smtClean="0">
                <a:cs typeface="+mj-cs"/>
              </a:rPr>
              <a:t>.... يتبع</a:t>
            </a:r>
            <a:endParaRPr lang="en-US" sz="2400" dirty="0">
              <a:cs typeface="+mj-cs"/>
            </a:endParaRPr>
          </a:p>
        </p:txBody>
      </p:sp>
    </p:spTree>
    <p:extLst>
      <p:ext uri="{BB962C8B-B14F-4D97-AF65-F5344CB8AC3E}">
        <p14:creationId xmlns:p14="http://schemas.microsoft.com/office/powerpoint/2010/main" val="2800015649"/>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2800" b="1" dirty="0">
                <a:solidFill>
                  <a:schemeClr val="accent2">
                    <a:lumMod val="75000"/>
                  </a:schemeClr>
                </a:solidFill>
              </a:rPr>
              <a:t>	القيمة الغذائية لمحاصيل الخضر</a:t>
            </a:r>
            <a:endParaRPr lang="en-US" sz="2800" b="1"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marL="0" indent="0" algn="just" rtl="1">
              <a:buNone/>
            </a:pPr>
            <a:r>
              <a:rPr lang="ar-IQ" sz="2400" dirty="0" smtClean="0">
                <a:cs typeface="+mj-cs"/>
              </a:rPr>
              <a:t>-تنتشر </a:t>
            </a:r>
            <a:r>
              <a:rPr lang="ar-IQ" sz="2400" dirty="0">
                <a:cs typeface="+mj-cs"/>
              </a:rPr>
              <a:t>محاصيل الخضر في العالم </a:t>
            </a:r>
            <a:r>
              <a:rPr lang="ar-IQ" sz="2400" dirty="0" smtClean="0">
                <a:cs typeface="+mj-cs"/>
              </a:rPr>
              <a:t>لانها:</a:t>
            </a:r>
          </a:p>
          <a:p>
            <a:pPr marL="457200" indent="-457200" algn="just" rtl="1">
              <a:buClr>
                <a:srgbClr val="FF0066"/>
              </a:buClr>
              <a:buFont typeface="+mj-lt"/>
              <a:buAutoNum type="arabicPeriod"/>
            </a:pPr>
            <a:r>
              <a:rPr lang="ar-IQ" sz="2400" dirty="0" smtClean="0">
                <a:cs typeface="+mj-cs"/>
              </a:rPr>
              <a:t>تمد </a:t>
            </a:r>
            <a:r>
              <a:rPr lang="ar-IQ" sz="2400" dirty="0">
                <a:cs typeface="+mj-cs"/>
              </a:rPr>
              <a:t>الانسان بالعناصر الغذائية المهمة والضرورية لبناء </a:t>
            </a:r>
            <a:r>
              <a:rPr lang="ar-IQ" sz="2400" dirty="0" smtClean="0">
                <a:cs typeface="+mj-cs"/>
              </a:rPr>
              <a:t>الجسم.</a:t>
            </a:r>
          </a:p>
          <a:p>
            <a:pPr marL="457200" indent="-457200" algn="just" rtl="1">
              <a:buClr>
                <a:srgbClr val="FF0066"/>
              </a:buClr>
              <a:buFont typeface="+mj-lt"/>
              <a:buAutoNum type="arabicPeriod"/>
            </a:pPr>
            <a:r>
              <a:rPr lang="ar-IQ" sz="2400" dirty="0" smtClean="0">
                <a:cs typeface="+mj-cs"/>
              </a:rPr>
              <a:t>تعمل </a:t>
            </a:r>
            <a:r>
              <a:rPr lang="ar-IQ" sz="2400" dirty="0">
                <a:cs typeface="+mj-cs"/>
              </a:rPr>
              <a:t>الخضراوات خاصة الغنية منها بالالياف على تنشيط حركة الامعاء وتقلل حالات الامساك كما هو الحال في الخضر الورقية مثل اللهانة والسبانغ </a:t>
            </a:r>
            <a:r>
              <a:rPr lang="ar-IQ" sz="2400" dirty="0" smtClean="0">
                <a:cs typeface="+mj-cs"/>
              </a:rPr>
              <a:t>والخس </a:t>
            </a:r>
            <a:r>
              <a:rPr lang="ar-IQ" sz="2400" dirty="0">
                <a:cs typeface="+mj-cs"/>
              </a:rPr>
              <a:t>لارتفاع محتواها من الرطوبة </a:t>
            </a:r>
            <a:r>
              <a:rPr lang="ar-IQ" sz="2400" dirty="0" smtClean="0">
                <a:cs typeface="+mj-cs"/>
              </a:rPr>
              <a:t>والالياف.</a:t>
            </a:r>
          </a:p>
          <a:p>
            <a:pPr marL="457200" indent="-457200" algn="just" rtl="1">
              <a:buClr>
                <a:srgbClr val="FF0066"/>
              </a:buClr>
              <a:buFont typeface="+mj-lt"/>
              <a:buAutoNum type="arabicPeriod"/>
            </a:pPr>
            <a:r>
              <a:rPr lang="ar-IQ" sz="2400" dirty="0" smtClean="0">
                <a:cs typeface="+mj-cs"/>
              </a:rPr>
              <a:t>لكونها </a:t>
            </a:r>
            <a:r>
              <a:rPr lang="ar-IQ" sz="2400" dirty="0">
                <a:cs typeface="+mj-cs"/>
              </a:rPr>
              <a:t>قلوية التاثير فهي تعمل على معادلة الحموضة الزائدة في المعدة الناشئة عن استهلاك اللحوم والحلويات وبعض الاغذية </a:t>
            </a:r>
            <a:r>
              <a:rPr lang="ar-IQ" sz="2400" dirty="0" smtClean="0">
                <a:cs typeface="+mj-cs"/>
              </a:rPr>
              <a:t>الاخرى.</a:t>
            </a:r>
          </a:p>
          <a:p>
            <a:pPr marL="457200" indent="-457200" algn="just" rtl="1">
              <a:buClr>
                <a:srgbClr val="FF0066"/>
              </a:buClr>
              <a:buFont typeface="+mj-lt"/>
              <a:buAutoNum type="arabicPeriod"/>
            </a:pPr>
            <a:r>
              <a:rPr lang="ar-IQ" sz="2400" dirty="0" smtClean="0">
                <a:cs typeface="+mj-cs"/>
              </a:rPr>
              <a:t>تعد </a:t>
            </a:r>
            <a:r>
              <a:rPr lang="ar-IQ" sz="2400" dirty="0">
                <a:cs typeface="+mj-cs"/>
              </a:rPr>
              <a:t>الخضراوات بصورة عامة فقيرة في محتواها من المواد الدهنية وبذلك لاتؤدي زيادة استهلاكها الى الافراط في السمنة ويستثنى من ذلك الخضراوات الغنية بالمواد الكربوهيدراتية مثل البقوليات الجافة والبطاطا والبطاطا الحلوة والقلقاس.</a:t>
            </a:r>
            <a:endParaRPr lang="en-US" sz="2400" dirty="0">
              <a:cs typeface="+mj-cs"/>
            </a:endParaRPr>
          </a:p>
        </p:txBody>
      </p:sp>
    </p:spTree>
    <p:extLst>
      <p:ext uri="{BB962C8B-B14F-4D97-AF65-F5344CB8AC3E}">
        <p14:creationId xmlns:p14="http://schemas.microsoft.com/office/powerpoint/2010/main" val="3034071635"/>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a:t>.</a:t>
            </a:r>
            <a:endParaRPr lang="en-US" sz="800" dirty="0"/>
          </a:p>
        </p:txBody>
      </p:sp>
      <p:sp>
        <p:nvSpPr>
          <p:cNvPr id="3" name="Content Placeholder 2"/>
          <p:cNvSpPr>
            <a:spLocks noGrp="1"/>
          </p:cNvSpPr>
          <p:nvPr>
            <p:ph idx="1"/>
          </p:nvPr>
        </p:nvSpPr>
        <p:spPr>
          <a:xfrm>
            <a:off x="457200" y="381000"/>
            <a:ext cx="8229600" cy="6248400"/>
          </a:xfrm>
        </p:spPr>
        <p:txBody>
          <a:bodyPr>
            <a:normAutofit/>
          </a:bodyPr>
          <a:lstStyle/>
          <a:p>
            <a:pPr marL="0" indent="0" algn="just" rtl="1">
              <a:buNone/>
            </a:pPr>
            <a:endParaRPr lang="ar-IQ" sz="2400" dirty="0" smtClean="0">
              <a:cs typeface="+mj-cs"/>
            </a:endParaRPr>
          </a:p>
          <a:p>
            <a:pPr marL="0" indent="0" algn="just" rtl="1">
              <a:buNone/>
            </a:pPr>
            <a:endParaRPr lang="ar-IQ" sz="2400" dirty="0">
              <a:cs typeface="+mj-cs"/>
            </a:endParaRPr>
          </a:p>
          <a:p>
            <a:pPr marL="0" indent="0" algn="just" rtl="1">
              <a:buNone/>
            </a:pPr>
            <a:endParaRPr lang="ar-IQ" sz="2400" dirty="0" smtClean="0">
              <a:cs typeface="+mj-cs"/>
            </a:endParaRPr>
          </a:p>
          <a:p>
            <a:pPr marL="95250" indent="-95250" algn="just" rtl="1">
              <a:buNone/>
            </a:pPr>
            <a:r>
              <a:rPr lang="ar-IQ" sz="2400" dirty="0" smtClean="0">
                <a:cs typeface="+mj-cs"/>
              </a:rPr>
              <a:t>-ان </a:t>
            </a:r>
            <a:r>
              <a:rPr lang="ar-IQ" sz="2400" dirty="0">
                <a:cs typeface="+mj-cs"/>
              </a:rPr>
              <a:t>اهم مايميز الخضراوات هو احتواءها على نسبة عالية من الماء مما يؤدي الى صعوبة تداولها وشحنها قياسا بالمحاصيل الحقلية لذلك تحتاج الى عناية خاصة اثناء التداول والشحن. </a:t>
            </a:r>
            <a:endParaRPr lang="ar-IQ" sz="2400" dirty="0" smtClean="0">
              <a:cs typeface="+mj-cs"/>
            </a:endParaRPr>
          </a:p>
          <a:p>
            <a:pPr marL="95250" indent="-95250" algn="just" rtl="1">
              <a:buNone/>
            </a:pPr>
            <a:r>
              <a:rPr lang="ar-IQ" sz="2400" dirty="0" smtClean="0">
                <a:cs typeface="+mj-cs"/>
              </a:rPr>
              <a:t>-بصورة </a:t>
            </a:r>
            <a:r>
              <a:rPr lang="ar-IQ" sz="2400" dirty="0">
                <a:cs typeface="+mj-cs"/>
              </a:rPr>
              <a:t>عامة تحتوي الخضراوات على بعض الفيتامينات والاملاح المعدنية والبروتينات والكربوهيدرات وكما يلي:</a:t>
            </a:r>
            <a:endParaRPr lang="en-US" sz="2400" dirty="0">
              <a:cs typeface="+mj-cs"/>
            </a:endParaRPr>
          </a:p>
        </p:txBody>
      </p:sp>
    </p:spTree>
    <p:extLst>
      <p:ext uri="{BB962C8B-B14F-4D97-AF65-F5344CB8AC3E}">
        <p14:creationId xmlns:p14="http://schemas.microsoft.com/office/powerpoint/2010/main" val="1151222095"/>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2800" b="1" dirty="0">
                <a:solidFill>
                  <a:schemeClr val="accent2">
                    <a:lumMod val="75000"/>
                  </a:schemeClr>
                </a:solidFill>
              </a:rPr>
              <a:t>	الفيتامينات </a:t>
            </a:r>
            <a:endParaRPr lang="en-US" sz="2800" b="1" dirty="0">
              <a:solidFill>
                <a:schemeClr val="accent2">
                  <a:lumMod val="75000"/>
                </a:schemeClr>
              </a:solidFill>
            </a:endParaRPr>
          </a:p>
        </p:txBody>
      </p:sp>
      <p:sp>
        <p:nvSpPr>
          <p:cNvPr id="3" name="Content Placeholder 2"/>
          <p:cNvSpPr>
            <a:spLocks noGrp="1"/>
          </p:cNvSpPr>
          <p:nvPr>
            <p:ph idx="1"/>
          </p:nvPr>
        </p:nvSpPr>
        <p:spPr/>
        <p:txBody>
          <a:bodyPr>
            <a:normAutofit fontScale="92500" lnSpcReduction="20000"/>
          </a:bodyPr>
          <a:lstStyle/>
          <a:p>
            <a:pPr marL="95250" indent="-95250" algn="just" rtl="1">
              <a:buNone/>
            </a:pPr>
            <a:r>
              <a:rPr lang="ar-IQ" sz="2400" dirty="0" smtClean="0">
                <a:cs typeface="+mj-cs"/>
              </a:rPr>
              <a:t>- </a:t>
            </a:r>
            <a:r>
              <a:rPr lang="ar-IQ" sz="2600" dirty="0" smtClean="0">
                <a:cs typeface="+mj-cs"/>
              </a:rPr>
              <a:t>هي </a:t>
            </a:r>
            <a:r>
              <a:rPr lang="ar-IQ" sz="2600" dirty="0">
                <a:cs typeface="+mj-cs"/>
              </a:rPr>
              <a:t>عبارة عن مواد كيمياوية عضوية لها اهمية رئيسة في المحافظة على الحالة الصحية وتنحصر وظائفها في عملية التمثيل الغذائي داخل الجسم ولها دور كبير في تحلل المواد الغذائية الاخرى مثل الكربوهيدرات. ومن الفيتامينات المهمة الموجودة في الخضراوات هي </a:t>
            </a:r>
            <a:r>
              <a:rPr lang="ar-IQ" sz="2600" dirty="0" smtClean="0">
                <a:cs typeface="+mj-cs"/>
              </a:rPr>
              <a:t>:</a:t>
            </a:r>
          </a:p>
          <a:p>
            <a:pPr algn="just" rtl="1">
              <a:buClr>
                <a:srgbClr val="FF0066"/>
              </a:buClr>
            </a:pPr>
            <a:r>
              <a:rPr lang="ar-IQ" sz="2600" dirty="0" smtClean="0">
                <a:cs typeface="+mj-cs"/>
              </a:rPr>
              <a:t>فيتامين </a:t>
            </a:r>
            <a:r>
              <a:rPr lang="en-US" sz="2600" dirty="0">
                <a:cs typeface="+mj-cs"/>
              </a:rPr>
              <a:t>A </a:t>
            </a:r>
            <a:endParaRPr lang="ar-IQ" sz="2600" dirty="0" smtClean="0">
              <a:cs typeface="+mj-cs"/>
            </a:endParaRPr>
          </a:p>
          <a:p>
            <a:pPr algn="just" rtl="1">
              <a:buClr>
                <a:srgbClr val="FF0066"/>
              </a:buClr>
            </a:pPr>
            <a:r>
              <a:rPr lang="ar-IQ" sz="2600" dirty="0" smtClean="0">
                <a:cs typeface="+mj-cs"/>
              </a:rPr>
              <a:t>فيتامين </a:t>
            </a:r>
            <a:r>
              <a:rPr lang="en-US" sz="2600" dirty="0">
                <a:cs typeface="+mj-cs"/>
              </a:rPr>
              <a:t>B1</a:t>
            </a:r>
            <a:r>
              <a:rPr lang="ar-IQ" sz="2600" dirty="0" smtClean="0">
                <a:cs typeface="+mj-cs"/>
              </a:rPr>
              <a:t> </a:t>
            </a:r>
            <a:r>
              <a:rPr lang="en-US" sz="2600" dirty="0" smtClean="0">
                <a:cs typeface="+mj-cs"/>
              </a:rPr>
              <a:t>Thiamine</a:t>
            </a:r>
            <a:endParaRPr lang="ar-IQ" sz="2600" dirty="0" smtClean="0">
              <a:cs typeface="+mj-cs"/>
            </a:endParaRPr>
          </a:p>
          <a:p>
            <a:pPr algn="just" rtl="1">
              <a:buClr>
                <a:srgbClr val="FF0066"/>
              </a:buClr>
            </a:pPr>
            <a:r>
              <a:rPr lang="ar-IQ" sz="2600" dirty="0" smtClean="0">
                <a:cs typeface="+mj-cs"/>
              </a:rPr>
              <a:t>فيتامين </a:t>
            </a:r>
            <a:r>
              <a:rPr lang="en-US" sz="2600" dirty="0">
                <a:cs typeface="+mj-cs"/>
              </a:rPr>
              <a:t>B2</a:t>
            </a:r>
            <a:r>
              <a:rPr lang="ar-IQ" sz="2600" dirty="0" smtClean="0">
                <a:cs typeface="+mj-cs"/>
              </a:rPr>
              <a:t> </a:t>
            </a:r>
            <a:r>
              <a:rPr lang="en-US" sz="2600" dirty="0" err="1" smtClean="0">
                <a:cs typeface="+mj-cs"/>
              </a:rPr>
              <a:t>Riboflavine</a:t>
            </a:r>
            <a:endParaRPr lang="ar-IQ" sz="2600" dirty="0" smtClean="0">
              <a:cs typeface="+mj-cs"/>
            </a:endParaRPr>
          </a:p>
          <a:p>
            <a:pPr algn="just" rtl="1">
              <a:buClr>
                <a:srgbClr val="FF0066"/>
              </a:buClr>
            </a:pPr>
            <a:r>
              <a:rPr lang="ar-IQ" sz="2600" dirty="0" smtClean="0">
                <a:cs typeface="+mj-cs"/>
              </a:rPr>
              <a:t>فيتامين </a:t>
            </a:r>
            <a:r>
              <a:rPr lang="en-US" sz="2600" dirty="0">
                <a:cs typeface="+mj-cs"/>
              </a:rPr>
              <a:t>C </a:t>
            </a:r>
            <a:r>
              <a:rPr lang="ar-IQ" sz="2600" dirty="0" smtClean="0">
                <a:cs typeface="+mj-cs"/>
              </a:rPr>
              <a:t> </a:t>
            </a:r>
            <a:r>
              <a:rPr lang="en-US" sz="2600" dirty="0" smtClean="0">
                <a:cs typeface="+mj-cs"/>
              </a:rPr>
              <a:t>Ascorbic acid </a:t>
            </a:r>
            <a:endParaRPr lang="ar-IQ" sz="2600" dirty="0" smtClean="0">
              <a:cs typeface="+mj-cs"/>
            </a:endParaRPr>
          </a:p>
          <a:p>
            <a:pPr algn="just" rtl="1">
              <a:buClr>
                <a:srgbClr val="FF0066"/>
              </a:buClr>
            </a:pPr>
            <a:r>
              <a:rPr lang="ar-IQ" sz="2600" dirty="0" smtClean="0">
                <a:cs typeface="+mj-cs"/>
              </a:rPr>
              <a:t>فيتامين </a:t>
            </a:r>
            <a:r>
              <a:rPr lang="en-US" sz="2600" dirty="0">
                <a:cs typeface="+mj-cs"/>
              </a:rPr>
              <a:t>D </a:t>
            </a:r>
            <a:endParaRPr lang="ar-IQ" sz="2600" dirty="0" smtClean="0">
              <a:cs typeface="+mj-cs"/>
            </a:endParaRPr>
          </a:p>
          <a:p>
            <a:pPr algn="just" rtl="1">
              <a:buClr>
                <a:srgbClr val="FF0066"/>
              </a:buClr>
            </a:pPr>
            <a:r>
              <a:rPr lang="ar-IQ" sz="2600" dirty="0" smtClean="0">
                <a:cs typeface="+mj-cs"/>
              </a:rPr>
              <a:t>فيتامين </a:t>
            </a:r>
            <a:r>
              <a:rPr lang="en-US" sz="2600" dirty="0" smtClean="0">
                <a:cs typeface="+mj-cs"/>
              </a:rPr>
              <a:t>E</a:t>
            </a:r>
            <a:endParaRPr lang="ar-IQ" sz="2600" dirty="0" smtClean="0">
              <a:cs typeface="+mj-cs"/>
            </a:endParaRPr>
          </a:p>
          <a:p>
            <a:pPr algn="just" rtl="1">
              <a:buClr>
                <a:srgbClr val="FF0066"/>
              </a:buClr>
            </a:pPr>
            <a:r>
              <a:rPr lang="ar-IQ" sz="2600" dirty="0">
                <a:cs typeface="+mj-cs"/>
              </a:rPr>
              <a:t> </a:t>
            </a:r>
            <a:r>
              <a:rPr lang="ar-IQ" sz="2600" dirty="0" smtClean="0">
                <a:cs typeface="+mj-cs"/>
              </a:rPr>
              <a:t>فيتامين </a:t>
            </a:r>
            <a:r>
              <a:rPr lang="en-US" sz="2600" dirty="0" smtClean="0">
                <a:cs typeface="+mj-cs"/>
              </a:rPr>
              <a:t>K</a:t>
            </a:r>
            <a:endParaRPr lang="ar-IQ" sz="2600" dirty="0" smtClean="0">
              <a:cs typeface="+mj-cs"/>
            </a:endParaRPr>
          </a:p>
          <a:p>
            <a:pPr algn="just" rtl="1">
              <a:buClr>
                <a:srgbClr val="FF0066"/>
              </a:buClr>
            </a:pPr>
            <a:r>
              <a:rPr lang="en-US" sz="2600" dirty="0" smtClean="0">
                <a:cs typeface="+mj-cs"/>
              </a:rPr>
              <a:t>Folic </a:t>
            </a:r>
            <a:r>
              <a:rPr lang="en-US" sz="2600" dirty="0">
                <a:cs typeface="+mj-cs"/>
              </a:rPr>
              <a:t>acid</a:t>
            </a:r>
            <a:endParaRPr lang="ar-IQ" sz="2600" dirty="0" smtClean="0">
              <a:cs typeface="+mj-cs"/>
            </a:endParaRPr>
          </a:p>
          <a:p>
            <a:pPr marL="0" indent="0" algn="r" rtl="1">
              <a:buClr>
                <a:srgbClr val="FF0066"/>
              </a:buClr>
              <a:buNone/>
            </a:pPr>
            <a:endParaRPr lang="en-US" sz="2400" dirty="0">
              <a:cs typeface="+mj-cs"/>
            </a:endParaRPr>
          </a:p>
        </p:txBody>
      </p:sp>
    </p:spTree>
    <p:extLst>
      <p:ext uri="{BB962C8B-B14F-4D97-AF65-F5344CB8AC3E}">
        <p14:creationId xmlns:p14="http://schemas.microsoft.com/office/powerpoint/2010/main" val="753162335"/>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marL="457200" lvl="0" indent="-457200" algn="just" rtl="1">
              <a:buFont typeface="Wingdings" panose="05000000000000000000" pitchFamily="2" charset="2"/>
              <a:buChar char="Ø"/>
            </a:pPr>
            <a:r>
              <a:rPr lang="ar-IQ" sz="2800" b="1" dirty="0" smtClean="0">
                <a:solidFill>
                  <a:srgbClr val="FF0000"/>
                </a:solidFill>
              </a:rPr>
              <a:t>فيتامين </a:t>
            </a:r>
            <a:r>
              <a:rPr lang="en-US" sz="2800" b="1" dirty="0" smtClean="0">
                <a:solidFill>
                  <a:srgbClr val="FF0000"/>
                </a:solidFill>
              </a:rPr>
              <a:t>A</a:t>
            </a:r>
            <a:endParaRPr lang="en-US" sz="2800" b="1" dirty="0">
              <a:solidFill>
                <a:srgbClr val="FF0000"/>
              </a:solidFill>
            </a:endParaRPr>
          </a:p>
        </p:txBody>
      </p:sp>
      <p:sp>
        <p:nvSpPr>
          <p:cNvPr id="3" name="Content Placeholder 2"/>
          <p:cNvSpPr>
            <a:spLocks noGrp="1"/>
          </p:cNvSpPr>
          <p:nvPr>
            <p:ph idx="1"/>
          </p:nvPr>
        </p:nvSpPr>
        <p:spPr>
          <a:xfrm>
            <a:off x="457200" y="1219200"/>
            <a:ext cx="8229600" cy="4906963"/>
          </a:xfrm>
        </p:spPr>
        <p:txBody>
          <a:bodyPr>
            <a:normAutofit lnSpcReduction="10000"/>
          </a:bodyPr>
          <a:lstStyle/>
          <a:p>
            <a:pPr marL="355600" indent="-355600" algn="just" rtl="1">
              <a:buNone/>
            </a:pPr>
            <a:r>
              <a:rPr lang="ar-IQ" sz="2400" b="1" dirty="0" smtClean="0"/>
              <a:t>-  </a:t>
            </a:r>
            <a:r>
              <a:rPr lang="ar-IQ" sz="2400" dirty="0" smtClean="0">
                <a:cs typeface="+mj-cs"/>
              </a:rPr>
              <a:t>هو </a:t>
            </a:r>
            <a:r>
              <a:rPr lang="ar-IQ" sz="2400" dirty="0">
                <a:cs typeface="+mj-cs"/>
              </a:rPr>
              <a:t>من الفيتامينات التي تذوب في الدهون والمصدر الرئيسي له مادة البيتا كاروتين </a:t>
            </a:r>
            <a:r>
              <a:rPr lang="en-US" sz="2400" dirty="0">
                <a:solidFill>
                  <a:schemeClr val="tx2">
                    <a:lumMod val="60000"/>
                    <a:lumOff val="40000"/>
                  </a:schemeClr>
                </a:solidFill>
                <a:cs typeface="+mj-cs"/>
              </a:rPr>
              <a:t>B-Carotene</a:t>
            </a:r>
            <a:r>
              <a:rPr lang="en-US" sz="2400" dirty="0">
                <a:cs typeface="+mj-cs"/>
              </a:rPr>
              <a:t> </a:t>
            </a:r>
            <a:r>
              <a:rPr lang="ar-IQ" sz="2400" dirty="0">
                <a:cs typeface="+mj-cs"/>
              </a:rPr>
              <a:t>التي تتحول داخل الكبد الى فيتامين </a:t>
            </a:r>
            <a:r>
              <a:rPr lang="en-US" sz="2400" dirty="0">
                <a:cs typeface="+mj-cs"/>
              </a:rPr>
              <a:t>A </a:t>
            </a:r>
            <a:r>
              <a:rPr lang="ar-IQ" sz="2400" dirty="0" smtClean="0">
                <a:cs typeface="+mj-cs"/>
              </a:rPr>
              <a:t> </a:t>
            </a:r>
          </a:p>
          <a:p>
            <a:pPr marL="273050" indent="-273050" algn="just" rtl="1">
              <a:buNone/>
            </a:pPr>
            <a:r>
              <a:rPr lang="ar-IQ" sz="2400" dirty="0" smtClean="0">
                <a:cs typeface="+mj-cs"/>
              </a:rPr>
              <a:t>-  وتوجد </a:t>
            </a:r>
            <a:r>
              <a:rPr lang="ar-IQ" sz="2400" dirty="0">
                <a:cs typeface="+mj-cs"/>
              </a:rPr>
              <a:t>عادة في الكلوروفيل اي في الاجزاء الخضراء من محاصيل الخضر لذلك تعد </a:t>
            </a:r>
            <a:r>
              <a:rPr lang="ar-IQ" sz="2400" dirty="0" smtClean="0">
                <a:cs typeface="+mj-cs"/>
              </a:rPr>
              <a:t>الخضر </a:t>
            </a:r>
            <a:r>
              <a:rPr lang="ar-IQ" sz="2400" dirty="0">
                <a:cs typeface="+mj-cs"/>
              </a:rPr>
              <a:t>الورقية غنية بهذا الفيتامين مثل السلق والسبانغ والخس. </a:t>
            </a:r>
            <a:endParaRPr lang="ar-IQ" sz="2400" dirty="0" smtClean="0">
              <a:cs typeface="+mj-cs"/>
            </a:endParaRPr>
          </a:p>
          <a:p>
            <a:pPr algn="just" rtl="1">
              <a:buFontTx/>
              <a:buChar char="-"/>
            </a:pPr>
            <a:r>
              <a:rPr lang="ar-IQ" sz="2400" dirty="0" smtClean="0">
                <a:cs typeface="+mj-cs"/>
              </a:rPr>
              <a:t>يتأثر </a:t>
            </a:r>
            <a:r>
              <a:rPr lang="ar-IQ" sz="2400" dirty="0">
                <a:cs typeface="+mj-cs"/>
              </a:rPr>
              <a:t>تركيز مادة الكاروتين بالعوامل الجوية مثل درجة الحرارة والضوء مثلا يزداد محتوى الجزر الاصفر من مادة الكاروتين في درجة 16- 21 م◦ ويقل محتواها اذا ارتفعت الحرارة او انخفضت عن هذا الحد كثيرا. </a:t>
            </a:r>
            <a:endParaRPr lang="ar-IQ" sz="2400" dirty="0" smtClean="0">
              <a:cs typeface="+mj-cs"/>
            </a:endParaRPr>
          </a:p>
          <a:p>
            <a:pPr algn="just" rtl="1">
              <a:buFontTx/>
              <a:buChar char="-"/>
            </a:pPr>
            <a:r>
              <a:rPr lang="ar-IQ" sz="2400" dirty="0" smtClean="0">
                <a:cs typeface="+mj-cs"/>
              </a:rPr>
              <a:t>وهناك </a:t>
            </a:r>
            <a:r>
              <a:rPr lang="ar-IQ" sz="2400" dirty="0">
                <a:cs typeface="+mj-cs"/>
              </a:rPr>
              <a:t>علاقة طردية بين الفترة الضوئية ونسبة الكاروتين في الخضر اي كلما تزداد الفترة الضوئية او شدة الاضاءة يزداد الكاروتين. </a:t>
            </a:r>
            <a:endParaRPr lang="ar-IQ" sz="2400" dirty="0" smtClean="0">
              <a:cs typeface="+mj-cs"/>
            </a:endParaRPr>
          </a:p>
          <a:p>
            <a:pPr algn="just" rtl="1">
              <a:buFontTx/>
              <a:buChar char="-"/>
            </a:pPr>
            <a:r>
              <a:rPr lang="ar-IQ" sz="2400" dirty="0" smtClean="0">
                <a:cs typeface="+mj-cs"/>
              </a:rPr>
              <a:t>ومن </a:t>
            </a:r>
            <a:r>
              <a:rPr lang="ar-IQ" sz="2400" dirty="0">
                <a:cs typeface="+mj-cs"/>
              </a:rPr>
              <a:t>العوامل الرئيسة التي تودي الى هدم هذه المادة هي عوامل الاكسدة </a:t>
            </a:r>
            <a:r>
              <a:rPr lang="en-US" sz="2400" dirty="0">
                <a:solidFill>
                  <a:schemeClr val="accent1">
                    <a:lumMod val="75000"/>
                  </a:schemeClr>
                </a:solidFill>
                <a:cs typeface="+mj-cs"/>
              </a:rPr>
              <a:t>Oxidation</a:t>
            </a:r>
            <a:r>
              <a:rPr lang="en-US" sz="2400" dirty="0">
                <a:cs typeface="+mj-cs"/>
              </a:rPr>
              <a:t>  </a:t>
            </a:r>
            <a:r>
              <a:rPr lang="ar-IQ" sz="2400" dirty="0">
                <a:cs typeface="+mj-cs"/>
              </a:rPr>
              <a:t>وبالتالي قلة فيتامين </a:t>
            </a:r>
            <a:r>
              <a:rPr lang="en-US" sz="2400" dirty="0" smtClean="0">
                <a:cs typeface="+mj-cs"/>
              </a:rPr>
              <a:t> A </a:t>
            </a:r>
            <a:endParaRPr lang="ar-IQ" sz="2400" dirty="0" smtClean="0">
              <a:cs typeface="+mj-cs"/>
            </a:endParaRPr>
          </a:p>
          <a:p>
            <a:pPr algn="just" rtl="1">
              <a:buFontTx/>
              <a:buChar char="-"/>
            </a:pPr>
            <a:r>
              <a:rPr lang="ar-IQ" sz="2400" dirty="0" smtClean="0">
                <a:cs typeface="+mj-cs"/>
              </a:rPr>
              <a:t>من </a:t>
            </a:r>
            <a:r>
              <a:rPr lang="ar-IQ" sz="2400" dirty="0">
                <a:cs typeface="+mj-cs"/>
              </a:rPr>
              <a:t>الخضراوات الغنية بهذا الفيتامين اضافة الى الخضر الورقية هي الطماطة والبطاطا والجزر والهليون.</a:t>
            </a:r>
            <a:endParaRPr lang="en-US" sz="2400" dirty="0">
              <a:cs typeface="+mj-cs"/>
            </a:endParaRPr>
          </a:p>
        </p:txBody>
      </p:sp>
    </p:spTree>
    <p:extLst>
      <p:ext uri="{BB962C8B-B14F-4D97-AF65-F5344CB8AC3E}">
        <p14:creationId xmlns:p14="http://schemas.microsoft.com/office/powerpoint/2010/main" val="3373373080"/>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pPr algn="r" rtl="1"/>
            <a:r>
              <a:rPr lang="ar-IQ" sz="800" dirty="0" smtClean="0"/>
              <a:t>.</a:t>
            </a:r>
            <a:endParaRPr lang="en-US" sz="800" dirty="0"/>
          </a:p>
        </p:txBody>
      </p:sp>
      <p:sp>
        <p:nvSpPr>
          <p:cNvPr id="3" name="Content Placeholder 2"/>
          <p:cNvSpPr>
            <a:spLocks noGrp="1"/>
          </p:cNvSpPr>
          <p:nvPr>
            <p:ph idx="1"/>
          </p:nvPr>
        </p:nvSpPr>
        <p:spPr>
          <a:xfrm>
            <a:off x="457200" y="381000"/>
            <a:ext cx="8229600" cy="6172200"/>
          </a:xfrm>
        </p:spPr>
        <p:txBody>
          <a:bodyPr>
            <a:normAutofit/>
          </a:bodyPr>
          <a:lstStyle/>
          <a:p>
            <a:pPr algn="just" rtl="1">
              <a:buFont typeface="Wingdings" panose="05000000000000000000" pitchFamily="2" charset="2"/>
              <a:buChar char="Ø"/>
            </a:pPr>
            <a:r>
              <a:rPr lang="ar-IQ" sz="2800" b="1" dirty="0">
                <a:solidFill>
                  <a:srgbClr val="FF0000"/>
                </a:solidFill>
                <a:cs typeface="+mj-cs"/>
              </a:rPr>
              <a:t>  </a:t>
            </a:r>
            <a:r>
              <a:rPr lang="ar-IQ" sz="2800" b="1" dirty="0" smtClean="0">
                <a:solidFill>
                  <a:srgbClr val="FF0000"/>
                </a:solidFill>
                <a:cs typeface="+mj-cs"/>
              </a:rPr>
              <a:t>فيتامين </a:t>
            </a:r>
            <a:r>
              <a:rPr lang="en-US" sz="2800" b="1" dirty="0">
                <a:solidFill>
                  <a:srgbClr val="FF0000"/>
                </a:solidFill>
                <a:cs typeface="+mj-cs"/>
              </a:rPr>
              <a:t>B1</a:t>
            </a:r>
            <a:r>
              <a:rPr lang="ar-IQ" sz="2800" b="1" dirty="0" smtClean="0">
                <a:solidFill>
                  <a:srgbClr val="FF0000"/>
                </a:solidFill>
                <a:cs typeface="+mj-cs"/>
              </a:rPr>
              <a:t> </a:t>
            </a:r>
            <a:r>
              <a:rPr lang="en-US" sz="2800" b="1" dirty="0" smtClean="0">
                <a:solidFill>
                  <a:srgbClr val="FF0000"/>
                </a:solidFill>
                <a:cs typeface="+mj-cs"/>
              </a:rPr>
              <a:t>Thiamine</a:t>
            </a:r>
            <a:r>
              <a:rPr lang="ar-IQ" sz="2800" b="1" dirty="0" smtClean="0">
                <a:solidFill>
                  <a:srgbClr val="FF0000"/>
                </a:solidFill>
                <a:cs typeface="+mj-cs"/>
              </a:rPr>
              <a:t>    </a:t>
            </a:r>
          </a:p>
          <a:p>
            <a:pPr marL="0" indent="0" algn="just" rtl="1">
              <a:buNone/>
            </a:pPr>
            <a:r>
              <a:rPr lang="ar-IQ" sz="2400" dirty="0" smtClean="0">
                <a:cs typeface="+mj-cs"/>
              </a:rPr>
              <a:t>       من </a:t>
            </a:r>
            <a:r>
              <a:rPr lang="ar-IQ" sz="2400" dirty="0">
                <a:cs typeface="+mj-cs"/>
              </a:rPr>
              <a:t>الفيتامينات المهمة للشهية بالنسبة للانسان وكذلك لعملية الهضم وتمثيل الكربوهيدرات داخل الجسم ويتكون في الاجزاء العليا من النبات اي في الاوراق وينتقل اثناء نمو النبات الى السيقان والجذور او الاجزاء الاخرى من النبات ويختلف تركيزه باختلاف نوع النبات. نسبته عالية في الفاصوليا والباقلاء الجافة وكذلك في البزاليا الخضراء ويؤدي نقصه في الجسم الى ظهور امراض كثيرة</a:t>
            </a:r>
            <a:r>
              <a:rPr lang="ar-IQ" sz="2400" dirty="0" smtClean="0">
                <a:cs typeface="+mj-cs"/>
              </a:rPr>
              <a:t>.</a:t>
            </a:r>
          </a:p>
          <a:p>
            <a:pPr marL="0" indent="0" algn="just" rtl="1">
              <a:buNone/>
            </a:pPr>
            <a:endParaRPr lang="ar-IQ" sz="2400" dirty="0">
              <a:cs typeface="+mj-cs"/>
            </a:endParaRPr>
          </a:p>
          <a:p>
            <a:pPr algn="just" rtl="1">
              <a:buFont typeface="Wingdings" panose="05000000000000000000" pitchFamily="2" charset="2"/>
              <a:buChar char="Ø"/>
            </a:pPr>
            <a:r>
              <a:rPr lang="ar-IQ" sz="2800" b="1" dirty="0" smtClean="0">
                <a:solidFill>
                  <a:srgbClr val="FF0000"/>
                </a:solidFill>
                <a:cs typeface="+mj-cs"/>
              </a:rPr>
              <a:t>فيتامين </a:t>
            </a:r>
            <a:r>
              <a:rPr lang="en-US" sz="2800" b="1" dirty="0">
                <a:solidFill>
                  <a:srgbClr val="FF0000"/>
                </a:solidFill>
                <a:cs typeface="+mj-cs"/>
              </a:rPr>
              <a:t>B2</a:t>
            </a:r>
            <a:r>
              <a:rPr lang="ar-IQ" sz="2800" b="1" dirty="0" smtClean="0">
                <a:solidFill>
                  <a:srgbClr val="FF0000"/>
                </a:solidFill>
                <a:cs typeface="+mj-cs"/>
              </a:rPr>
              <a:t> </a:t>
            </a:r>
            <a:r>
              <a:rPr lang="en-US" sz="2800" b="1" dirty="0" err="1" smtClean="0">
                <a:solidFill>
                  <a:srgbClr val="FF0000"/>
                </a:solidFill>
                <a:cs typeface="+mj-cs"/>
              </a:rPr>
              <a:t>Riboflavine</a:t>
            </a:r>
            <a:endParaRPr lang="ar-IQ" sz="2800" b="1" dirty="0" smtClean="0">
              <a:solidFill>
                <a:srgbClr val="FF0000"/>
              </a:solidFill>
              <a:cs typeface="+mj-cs"/>
            </a:endParaRPr>
          </a:p>
          <a:p>
            <a:pPr marL="0" indent="0" algn="just" rtl="1">
              <a:buNone/>
            </a:pPr>
            <a:r>
              <a:rPr lang="ar-IQ" sz="2400" dirty="0" smtClean="0">
                <a:cs typeface="+mj-cs"/>
              </a:rPr>
              <a:t>       من </a:t>
            </a:r>
            <a:r>
              <a:rPr lang="ar-IQ" sz="2400" dirty="0">
                <a:cs typeface="+mj-cs"/>
              </a:rPr>
              <a:t>الفيتامينات المهمة لسلامة الجسم والجلد ونقصه يؤدي الى تاخر النمو وضعف البصر ويختلف تركيزه حسب نوع النبات كما يختلف تاثير درجات الحرارة على هذا الفيتامين حسب نوع المحصول مثلا تؤدي درجة حرارة 28-30م◦ الى ارتفاع نسبته في الفاصوليا وفول الصويا مقارنة بدرجة 10-15م◦ التي تؤدي الى ارتفاع نسبته في السبانغ واللهانة والبزاليا اي ان التركيز هنا يزداد في الحرارة المنخفضة اذ ان التركيز يختلف حسب نوع المحصول.</a:t>
            </a:r>
          </a:p>
          <a:p>
            <a:pPr marL="0" indent="0" algn="just" rtl="1">
              <a:buNone/>
            </a:pPr>
            <a:endParaRPr lang="ar-IQ" sz="2400" b="1" dirty="0" smtClean="0">
              <a:cs typeface="+mj-cs"/>
            </a:endParaRPr>
          </a:p>
          <a:p>
            <a:pPr marL="0" indent="0" algn="just" rtl="1">
              <a:buNone/>
            </a:pPr>
            <a:endParaRPr lang="ar-IQ"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778638094"/>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marL="457200" lvl="0" indent="-457200" algn="just" rtl="1">
              <a:buFont typeface="Wingdings" panose="05000000000000000000" pitchFamily="2" charset="2"/>
              <a:buChar char="Ø"/>
            </a:pPr>
            <a:r>
              <a:rPr lang="ar-IQ" sz="2800" b="1" dirty="0" smtClean="0">
                <a:solidFill>
                  <a:srgbClr val="FF0000"/>
                </a:solidFill>
              </a:rPr>
              <a:t>فيتامين </a:t>
            </a:r>
            <a:r>
              <a:rPr lang="en-US" sz="2800" b="1" dirty="0" smtClean="0">
                <a:solidFill>
                  <a:srgbClr val="FF0000"/>
                </a:solidFill>
              </a:rPr>
              <a:t>C</a:t>
            </a:r>
            <a:endParaRPr lang="en-US" sz="2800" b="1" dirty="0">
              <a:solidFill>
                <a:srgbClr val="FF0000"/>
              </a:solidFill>
            </a:endParaRPr>
          </a:p>
        </p:txBody>
      </p:sp>
      <p:sp>
        <p:nvSpPr>
          <p:cNvPr id="3" name="Content Placeholder 2"/>
          <p:cNvSpPr>
            <a:spLocks noGrp="1"/>
          </p:cNvSpPr>
          <p:nvPr>
            <p:ph idx="1"/>
          </p:nvPr>
        </p:nvSpPr>
        <p:spPr>
          <a:xfrm>
            <a:off x="457200" y="1066800"/>
            <a:ext cx="8229600" cy="5059363"/>
          </a:xfrm>
        </p:spPr>
        <p:txBody>
          <a:bodyPr>
            <a:noAutofit/>
          </a:bodyPr>
          <a:lstStyle/>
          <a:p>
            <a:pPr algn="just" rtl="1">
              <a:buFontTx/>
              <a:buChar char="-"/>
            </a:pPr>
            <a:r>
              <a:rPr lang="ar-IQ" sz="2400" dirty="0" smtClean="0">
                <a:cs typeface="+mj-cs"/>
              </a:rPr>
              <a:t>من الفيتامينات المهمة في تركيب البروتينات وتكوين العظام ومقاومة الالتهابات في الجسم وله ارتباط كبير بالشهية والدم. </a:t>
            </a:r>
          </a:p>
          <a:p>
            <a:pPr algn="just" rtl="1">
              <a:buFontTx/>
              <a:buChar char="-"/>
            </a:pPr>
            <a:r>
              <a:rPr lang="ar-IQ" sz="2400" dirty="0" smtClean="0">
                <a:cs typeface="+mj-cs"/>
              </a:rPr>
              <a:t>وفي النبات يوجد ارتباط بين فيتامين </a:t>
            </a:r>
            <a:r>
              <a:rPr lang="en-US" sz="2400" dirty="0" smtClean="0">
                <a:cs typeface="+mj-cs"/>
              </a:rPr>
              <a:t>C </a:t>
            </a:r>
            <a:r>
              <a:rPr lang="ar-IQ" sz="2400" dirty="0" smtClean="0">
                <a:cs typeface="+mj-cs"/>
              </a:rPr>
              <a:t> ومادة الكلوروفيل الموجودة داخل النبات,</a:t>
            </a:r>
          </a:p>
          <a:p>
            <a:pPr algn="just" rtl="1">
              <a:buFontTx/>
              <a:buChar char="-"/>
            </a:pPr>
            <a:r>
              <a:rPr lang="ar-IQ" sz="2400" dirty="0" smtClean="0">
                <a:cs typeface="+mj-cs"/>
              </a:rPr>
              <a:t>تفقد نسبة كبيرة منه اثناء الطبخ او الاكسدة او التعرض للضوء, </a:t>
            </a:r>
          </a:p>
          <a:p>
            <a:pPr algn="just" rtl="1">
              <a:buFontTx/>
              <a:buChar char="-"/>
            </a:pPr>
            <a:r>
              <a:rPr lang="ar-IQ" sz="2400" dirty="0" smtClean="0">
                <a:cs typeface="+mj-cs"/>
              </a:rPr>
              <a:t>وتعد الخضر الورقية من الخضراوات الغنية به. </a:t>
            </a:r>
          </a:p>
          <a:p>
            <a:pPr algn="just" rtl="1">
              <a:buFontTx/>
              <a:buChar char="-"/>
            </a:pPr>
            <a:r>
              <a:rPr lang="ar-IQ" sz="2400" dirty="0" smtClean="0">
                <a:cs typeface="+mj-cs"/>
              </a:rPr>
              <a:t>يتوقف فقد هذا الفيتامين على عوامل عديدة منها درجات الحرارة والاضاءة ودرجة الحموضة</a:t>
            </a:r>
            <a:r>
              <a:rPr lang="en-US" sz="2400" dirty="0" smtClean="0">
                <a:cs typeface="+mj-cs"/>
              </a:rPr>
              <a:t>pH) </a:t>
            </a:r>
            <a:r>
              <a:rPr lang="ar-IQ" sz="2400" dirty="0" smtClean="0">
                <a:cs typeface="+mj-cs"/>
              </a:rPr>
              <a:t>) والتخزين وتعد العوامل االبيئية واهمها الضوء من العوامل الاساسية التي تؤدي الى زيادة تركيزه او نقصه داخل النبات اذ لوحظ ان تركيزه يزداد بزيادة الفترة الضوئية وشدة الاضاءة. </a:t>
            </a:r>
          </a:p>
          <a:p>
            <a:pPr algn="just" rtl="1">
              <a:buFontTx/>
              <a:buChar char="-"/>
            </a:pPr>
            <a:r>
              <a:rPr lang="ar-IQ" sz="2400" dirty="0" smtClean="0">
                <a:cs typeface="+mj-cs"/>
              </a:rPr>
              <a:t>وبالاضافة الى الخضر الورقية فان البطاطا الطازجة تحتوي على نسبة عالية منه الا ان  75%   يفقد عند الطبخ. </a:t>
            </a:r>
            <a:endParaRPr lang="en-US" sz="2400" dirty="0">
              <a:cs typeface="+mj-cs"/>
            </a:endParaRPr>
          </a:p>
        </p:txBody>
      </p:sp>
    </p:spTree>
    <p:extLst>
      <p:ext uri="{BB962C8B-B14F-4D97-AF65-F5344CB8AC3E}">
        <p14:creationId xmlns:p14="http://schemas.microsoft.com/office/powerpoint/2010/main" val="2365931905"/>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457200"/>
            <a:ext cx="8229600" cy="5668963"/>
          </a:xfrm>
        </p:spPr>
        <p:txBody>
          <a:bodyPr>
            <a:normAutofit/>
          </a:bodyPr>
          <a:lstStyle/>
          <a:p>
            <a:pPr marL="0" indent="0" algn="just" rtl="1">
              <a:buNone/>
            </a:pPr>
            <a:endParaRPr lang="ar-IQ" sz="2400" dirty="0" smtClean="0">
              <a:ea typeface="Times New Roman"/>
              <a:cs typeface="+mj-cs"/>
            </a:endParaRPr>
          </a:p>
          <a:p>
            <a:pPr marL="0" indent="0" algn="just" rtl="1">
              <a:buNone/>
            </a:pPr>
            <a:endParaRPr lang="ar-IQ" sz="2400" dirty="0">
              <a:ea typeface="Times New Roman"/>
              <a:cs typeface="+mj-cs"/>
            </a:endParaRPr>
          </a:p>
          <a:p>
            <a:pPr marL="0" indent="0" algn="just" rtl="1">
              <a:buNone/>
            </a:pPr>
            <a:endParaRPr lang="ar-IQ" sz="2400" dirty="0" smtClean="0">
              <a:ea typeface="Times New Roman"/>
              <a:cs typeface="+mj-cs"/>
            </a:endParaRPr>
          </a:p>
          <a:p>
            <a:pPr algn="just" rtl="1">
              <a:buFontTx/>
              <a:buChar char="-"/>
            </a:pPr>
            <a:r>
              <a:rPr lang="ar-IQ" sz="2400" dirty="0" smtClean="0">
                <a:ea typeface="Times New Roman"/>
                <a:cs typeface="+mj-cs"/>
              </a:rPr>
              <a:t>تؤثر </a:t>
            </a:r>
            <a:r>
              <a:rPr lang="ar-IQ" sz="2400" dirty="0">
                <a:ea typeface="Times New Roman"/>
                <a:cs typeface="+mj-cs"/>
              </a:rPr>
              <a:t>العناصر الغذائية على محتوى النبات من فيتامين </a:t>
            </a:r>
            <a:r>
              <a:rPr lang="en-US" sz="2400" dirty="0">
                <a:latin typeface="Times New Roman"/>
                <a:ea typeface="Times New Roman"/>
                <a:cs typeface="+mj-cs"/>
              </a:rPr>
              <a:t>C</a:t>
            </a:r>
            <a:r>
              <a:rPr lang="ar-IQ" sz="2400" dirty="0">
                <a:latin typeface="Times New Roman"/>
                <a:ea typeface="Times New Roman"/>
                <a:cs typeface="+mj-cs"/>
              </a:rPr>
              <a:t> واهمها النتروجين اذ تقل نسبته في النباتات المسمدة بنسبة عالية من النتروجين وقد يرجع ذلك الى زيادة كمية الكربوهيدرات المستخدمة في تكوين البروتينات وفي التنفس مما ينتج عن ذلك نقص في الكربوهيدرات التي يحتمل دخولها في تكوين هذا الفيتامين مما يؤدي الى نقص تركيزه في النبات. </a:t>
            </a:r>
            <a:endParaRPr lang="ar-IQ" sz="2400" dirty="0" smtClean="0">
              <a:latin typeface="Times New Roman"/>
              <a:ea typeface="Times New Roman"/>
              <a:cs typeface="+mj-cs"/>
            </a:endParaRPr>
          </a:p>
          <a:p>
            <a:pPr algn="just" rtl="1">
              <a:buFontTx/>
              <a:buChar char="-"/>
            </a:pPr>
            <a:r>
              <a:rPr lang="ar-IQ" sz="2400" dirty="0" smtClean="0">
                <a:latin typeface="Times New Roman"/>
                <a:ea typeface="Times New Roman"/>
                <a:cs typeface="+mj-cs"/>
              </a:rPr>
              <a:t>يوجد </a:t>
            </a:r>
            <a:r>
              <a:rPr lang="ar-IQ" sz="2400" dirty="0">
                <a:latin typeface="Times New Roman"/>
                <a:ea typeface="Times New Roman"/>
                <a:cs typeface="+mj-cs"/>
              </a:rPr>
              <a:t>فيتامين </a:t>
            </a:r>
            <a:r>
              <a:rPr lang="en-US" sz="2400" dirty="0">
                <a:latin typeface="Times New Roman"/>
                <a:ea typeface="Times New Roman"/>
                <a:cs typeface="+mj-cs"/>
              </a:rPr>
              <a:t>C</a:t>
            </a:r>
            <a:r>
              <a:rPr lang="ar-IQ" sz="2400" dirty="0">
                <a:latin typeface="Times New Roman"/>
                <a:ea typeface="Times New Roman"/>
                <a:cs typeface="+mj-cs"/>
              </a:rPr>
              <a:t> بالاضافة الى الخضر الورقية والبطاطا في الفلفل وخاصة الفلفل الاحمر وفي الطماطة واللهانة والقرنابيط.</a:t>
            </a:r>
            <a:endParaRPr lang="en-US" sz="2400" dirty="0">
              <a:cs typeface="+mj-cs"/>
            </a:endParaRPr>
          </a:p>
        </p:txBody>
      </p:sp>
    </p:spTree>
    <p:extLst>
      <p:ext uri="{BB962C8B-B14F-4D97-AF65-F5344CB8AC3E}">
        <p14:creationId xmlns:p14="http://schemas.microsoft.com/office/powerpoint/2010/main" val="3801577572"/>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p:spPr>
        <p:txBody>
          <a:bodyPr>
            <a:noAutofit/>
          </a:bodyPr>
          <a:lstStyle/>
          <a:p>
            <a:pPr marL="457200" lvl="0" indent="-457200" algn="just" rtl="1">
              <a:buFont typeface="Wingdings" panose="05000000000000000000" pitchFamily="2" charset="2"/>
              <a:buChar char="Ø"/>
            </a:pPr>
            <a:r>
              <a:rPr lang="ar-IQ" sz="2800" b="1" dirty="0" smtClean="0">
                <a:solidFill>
                  <a:srgbClr val="FF0000"/>
                </a:solidFill>
              </a:rPr>
              <a:t>فيتامين </a:t>
            </a:r>
            <a:r>
              <a:rPr lang="en-US" sz="2800" b="1" dirty="0" smtClean="0">
                <a:solidFill>
                  <a:srgbClr val="FF0000"/>
                </a:solidFill>
              </a:rPr>
              <a:t>D</a:t>
            </a:r>
            <a:endParaRPr lang="en-US" sz="2800" b="1" dirty="0">
              <a:solidFill>
                <a:srgbClr val="FF0000"/>
              </a:solidFill>
            </a:endParaRPr>
          </a:p>
        </p:txBody>
      </p:sp>
      <p:sp>
        <p:nvSpPr>
          <p:cNvPr id="3" name="Content Placeholder 2"/>
          <p:cNvSpPr>
            <a:spLocks noGrp="1"/>
          </p:cNvSpPr>
          <p:nvPr>
            <p:ph idx="1"/>
          </p:nvPr>
        </p:nvSpPr>
        <p:spPr>
          <a:xfrm>
            <a:off x="457200" y="1219200"/>
            <a:ext cx="8229600" cy="4906963"/>
          </a:xfrm>
        </p:spPr>
        <p:txBody>
          <a:bodyPr>
            <a:normAutofit/>
          </a:bodyPr>
          <a:lstStyle/>
          <a:p>
            <a:pPr marL="0" indent="0" algn="just" rtl="1">
              <a:buNone/>
            </a:pPr>
            <a:r>
              <a:rPr lang="ar-IQ" sz="2400" dirty="0" smtClean="0">
                <a:cs typeface="+mj-cs"/>
              </a:rPr>
              <a:t>       يساعد </a:t>
            </a:r>
            <a:r>
              <a:rPr lang="ar-IQ" sz="2400" dirty="0">
                <a:cs typeface="+mj-cs"/>
              </a:rPr>
              <a:t>في بناء العظام لانه ضروري لترسب الكالسيوم والفسفورفي العظام والاسنان وبذلك فان حاجة الاطفال اليه تكون اكثر من الاشخاص البالغين لتكوينه في الجسم بصورة طبيعية. وتقدر حاجة الاطفال منه حتى سن البلوغ الجنسي 300-400 وحدة دولية (الوحدة = 0,025من الفيتامين النقي). من اهم مصادر هذا الفيتامين للكبار هي الصبغة الموجودة في جلد الانسان فعندما تتعرض هذه الصبغة لاشعة الشمس فوق البنفسجية تتحول الى فيتامين </a:t>
            </a:r>
            <a:r>
              <a:rPr lang="en-US" sz="2400" dirty="0">
                <a:cs typeface="+mj-cs"/>
              </a:rPr>
              <a:t>D</a:t>
            </a:r>
            <a:r>
              <a:rPr lang="ar-IQ" sz="2400" dirty="0">
                <a:cs typeface="+mj-cs"/>
              </a:rPr>
              <a:t> </a:t>
            </a:r>
            <a:r>
              <a:rPr lang="ar-IQ" sz="2400" dirty="0" smtClean="0">
                <a:cs typeface="+mj-cs"/>
              </a:rPr>
              <a:t>.</a:t>
            </a:r>
          </a:p>
          <a:p>
            <a:pPr algn="just" rtl="1"/>
            <a:r>
              <a:rPr lang="ar-IQ" sz="2400" b="1" dirty="0" smtClean="0">
                <a:solidFill>
                  <a:schemeClr val="accent1">
                    <a:lumMod val="75000"/>
                  </a:schemeClr>
                </a:solidFill>
                <a:cs typeface="+mj-cs"/>
              </a:rPr>
              <a:t>الوحدة </a:t>
            </a:r>
            <a:r>
              <a:rPr lang="ar-IQ" sz="2400" b="1" dirty="0">
                <a:solidFill>
                  <a:schemeClr val="accent1">
                    <a:lumMod val="75000"/>
                  </a:schemeClr>
                </a:solidFill>
                <a:cs typeface="+mj-cs"/>
              </a:rPr>
              <a:t>الدولية</a:t>
            </a:r>
          </a:p>
          <a:p>
            <a:pPr marL="0" indent="0" algn="just" rtl="1">
              <a:buNone/>
            </a:pPr>
            <a:r>
              <a:rPr lang="ar-IQ" sz="2400" dirty="0">
                <a:cs typeface="+mj-cs"/>
              </a:rPr>
              <a:t> </a:t>
            </a:r>
            <a:r>
              <a:rPr lang="ar-IQ" sz="2400" dirty="0" smtClean="0">
                <a:cs typeface="+mj-cs"/>
              </a:rPr>
              <a:t>       هي </a:t>
            </a:r>
            <a:r>
              <a:rPr lang="ar-IQ" sz="2400" dirty="0">
                <a:cs typeface="+mj-cs"/>
              </a:rPr>
              <a:t>وحدة تستخدم في علم الادوية لقياس كمية من مادة على اساس النشاط البايولوجي او تأثيره وتستخدم لقياس العديد من المواد والمركبات في جسم الانسان مثل الفيتامينات والهرمونات واللقاحات والعقاقير الطبية ونواتج الدم وغيرها من  المواد المماثلة والنشطة بيولوجيا.</a:t>
            </a:r>
          </a:p>
          <a:p>
            <a:pPr marL="0" indent="0" algn="just" rtl="1">
              <a:buNone/>
            </a:pPr>
            <a:endParaRPr lang="en-US" sz="2400" dirty="0">
              <a:cs typeface="+mj-cs"/>
            </a:endParaRPr>
          </a:p>
        </p:txBody>
      </p:sp>
    </p:spTree>
    <p:extLst>
      <p:ext uri="{BB962C8B-B14F-4D97-AF65-F5344CB8AC3E}">
        <p14:creationId xmlns:p14="http://schemas.microsoft.com/office/powerpoint/2010/main" val="100498041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lstStyle/>
          <a:p>
            <a:pPr marL="0" indent="0" algn="r" rtl="1">
              <a:buNone/>
            </a:pPr>
            <a:endParaRPr lang="ar-IQ" sz="2800" b="1" dirty="0" smtClean="0">
              <a:cs typeface="+mj-cs"/>
            </a:endParaRPr>
          </a:p>
          <a:p>
            <a:pPr marL="0" indent="0" algn="r" rtl="1">
              <a:buNone/>
            </a:pPr>
            <a:endParaRPr lang="ar-IQ" sz="2800" b="1" dirty="0">
              <a:cs typeface="+mj-cs"/>
            </a:endParaRPr>
          </a:p>
          <a:p>
            <a:pPr marL="0" indent="0" algn="r" rtl="1">
              <a:buNone/>
            </a:pPr>
            <a:r>
              <a:rPr lang="ar-IQ" sz="2800" b="1" dirty="0" smtClean="0">
                <a:solidFill>
                  <a:schemeClr val="accent2">
                    <a:lumMod val="75000"/>
                  </a:schemeClr>
                </a:solidFill>
                <a:cs typeface="+mj-cs"/>
              </a:rPr>
              <a:t>في محاضرة اليوم سوف نتكلم عن:</a:t>
            </a:r>
          </a:p>
          <a:p>
            <a:pPr lvl="0" algn="just" rtl="1">
              <a:lnSpc>
                <a:spcPct val="150000"/>
              </a:lnSpc>
              <a:spcBef>
                <a:spcPts val="0"/>
              </a:spcBef>
              <a:buClr>
                <a:srgbClr val="FF3399"/>
              </a:buClr>
              <a:buFont typeface="Symbol"/>
              <a:buChar char=""/>
            </a:pPr>
            <a:r>
              <a:rPr lang="ar-IQ" sz="2400" dirty="0">
                <a:latin typeface="Times New Roman"/>
                <a:ea typeface="Times New Roman"/>
                <a:cs typeface="+mj-cs"/>
              </a:rPr>
              <a:t>الهدف العام من دراسة إنتاج الخضراوات </a:t>
            </a:r>
            <a:r>
              <a:rPr lang="en-US" sz="2400" dirty="0" smtClean="0">
                <a:solidFill>
                  <a:schemeClr val="accent1">
                    <a:lumMod val="75000"/>
                  </a:schemeClr>
                </a:solidFill>
                <a:latin typeface="Times New Roman"/>
                <a:ea typeface="Times New Roman"/>
                <a:cs typeface="+mj-cs"/>
              </a:rPr>
              <a:t>Vegetable Production</a:t>
            </a:r>
            <a:endParaRPr lang="ar-IQ" sz="2400" dirty="0" smtClean="0">
              <a:solidFill>
                <a:schemeClr val="accent1">
                  <a:lumMod val="75000"/>
                </a:schemeClr>
              </a:solidFill>
              <a:latin typeface="Times New Roman"/>
              <a:ea typeface="Times New Roman"/>
              <a:cs typeface="+mj-cs"/>
            </a:endParaRPr>
          </a:p>
          <a:p>
            <a:pPr lvl="0" algn="just" rtl="1">
              <a:lnSpc>
                <a:spcPct val="150000"/>
              </a:lnSpc>
              <a:spcBef>
                <a:spcPts val="0"/>
              </a:spcBef>
              <a:buClr>
                <a:srgbClr val="FF3399"/>
              </a:buClr>
              <a:buFont typeface="Symbol"/>
              <a:buChar char=""/>
            </a:pPr>
            <a:r>
              <a:rPr lang="ar-IQ" sz="2400" dirty="0" smtClean="0">
                <a:latin typeface="Times New Roman"/>
                <a:ea typeface="Times New Roman"/>
                <a:cs typeface="+mj-cs"/>
              </a:rPr>
              <a:t>تعريف محاصيل الخضر ومناطق انتاجها في العالم والعراق.</a:t>
            </a:r>
          </a:p>
          <a:p>
            <a:pPr lvl="0" algn="just" rtl="1">
              <a:lnSpc>
                <a:spcPct val="150000"/>
              </a:lnSpc>
              <a:spcBef>
                <a:spcPts val="0"/>
              </a:spcBef>
              <a:buClr>
                <a:srgbClr val="FF3399"/>
              </a:buClr>
              <a:buFont typeface="Symbol"/>
              <a:buChar char=""/>
            </a:pPr>
            <a:r>
              <a:rPr lang="ar-IQ" sz="2400" dirty="0" smtClean="0">
                <a:latin typeface="Times New Roman"/>
                <a:ea typeface="Times New Roman"/>
                <a:cs typeface="+mj-cs"/>
              </a:rPr>
              <a:t>القيمة الغذائية لمحاصيل الخضر ومحتواها من الفيتامينات والاملاح المعدنية والبروتينات والكاربوهيدرات.</a:t>
            </a:r>
          </a:p>
          <a:p>
            <a:pPr lvl="0" algn="just" rtl="1">
              <a:lnSpc>
                <a:spcPct val="150000"/>
              </a:lnSpc>
              <a:spcBef>
                <a:spcPts val="0"/>
              </a:spcBef>
              <a:buFont typeface="Symbol"/>
              <a:buChar char=""/>
            </a:pPr>
            <a:endParaRPr lang="ar-IQ" sz="2400" b="1" dirty="0" smtClean="0">
              <a:latin typeface="Times New Roman"/>
              <a:ea typeface="Times New Roman"/>
              <a:cs typeface="+mj-cs"/>
            </a:endParaRPr>
          </a:p>
          <a:p>
            <a:pPr lvl="0" algn="just" rtl="1">
              <a:lnSpc>
                <a:spcPct val="150000"/>
              </a:lnSpc>
              <a:spcBef>
                <a:spcPts val="0"/>
              </a:spcBef>
              <a:buFont typeface="Symbol"/>
              <a:buChar char=""/>
            </a:pPr>
            <a:endParaRPr lang="en-US" sz="2400" dirty="0">
              <a:latin typeface="Times New Roman"/>
              <a:ea typeface="Times New Roman"/>
              <a:cs typeface="+mj-cs"/>
            </a:endParaRPr>
          </a:p>
          <a:p>
            <a:pPr marL="0" indent="0" algn="r" rtl="1">
              <a:buNone/>
            </a:pPr>
            <a:endParaRPr lang="ar-IQ" dirty="0">
              <a:cs typeface="+mj-cs"/>
            </a:endParaRPr>
          </a:p>
          <a:p>
            <a:pPr marL="0" indent="0" algn="r" rtl="1">
              <a:buNone/>
            </a:pPr>
            <a:endParaRPr lang="ar-IQ" dirty="0" smtClean="0">
              <a:cs typeface="+mj-cs"/>
            </a:endParaRPr>
          </a:p>
        </p:txBody>
      </p:sp>
    </p:spTree>
    <p:extLst>
      <p:ext uri="{BB962C8B-B14F-4D97-AF65-F5344CB8AC3E}">
        <p14:creationId xmlns:p14="http://schemas.microsoft.com/office/powerpoint/2010/main" val="3664933921"/>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a:t>.</a:t>
            </a:r>
            <a:endParaRPr lang="en-US" sz="800" dirty="0"/>
          </a:p>
        </p:txBody>
      </p:sp>
      <p:sp>
        <p:nvSpPr>
          <p:cNvPr id="3" name="Content Placeholder 2"/>
          <p:cNvSpPr>
            <a:spLocks noGrp="1"/>
          </p:cNvSpPr>
          <p:nvPr>
            <p:ph idx="1"/>
          </p:nvPr>
        </p:nvSpPr>
        <p:spPr>
          <a:xfrm>
            <a:off x="457200" y="457200"/>
            <a:ext cx="8229600" cy="5668963"/>
          </a:xfrm>
        </p:spPr>
        <p:txBody>
          <a:bodyPr>
            <a:noAutofit/>
          </a:bodyPr>
          <a:lstStyle/>
          <a:p>
            <a:pPr lvl="0" algn="just" rtl="1">
              <a:lnSpc>
                <a:spcPct val="150000"/>
              </a:lnSpc>
              <a:spcBef>
                <a:spcPts val="0"/>
              </a:spcBef>
              <a:buFont typeface="Wingdings" panose="05000000000000000000" pitchFamily="2" charset="2"/>
              <a:buChar char="Ø"/>
            </a:pPr>
            <a:r>
              <a:rPr lang="ar-IQ" sz="2800" b="1" dirty="0">
                <a:solidFill>
                  <a:srgbClr val="FF0000"/>
                </a:solidFill>
                <a:latin typeface="Times New Roman"/>
                <a:ea typeface="Times New Roman"/>
                <a:cs typeface="Times New Roman"/>
              </a:rPr>
              <a:t>فيتامين </a:t>
            </a:r>
            <a:r>
              <a:rPr lang="en-US" sz="2800" b="1" dirty="0" smtClean="0">
                <a:solidFill>
                  <a:srgbClr val="FF0000"/>
                </a:solidFill>
                <a:latin typeface="Times New Roman"/>
                <a:ea typeface="Times New Roman"/>
                <a:cs typeface="Times New Roman"/>
              </a:rPr>
              <a:t>E</a:t>
            </a:r>
            <a:endParaRPr lang="en-US" sz="2800" b="1" dirty="0" smtClean="0">
              <a:solidFill>
                <a:srgbClr val="FF0000"/>
              </a:solidFill>
              <a:latin typeface="Times New Roman"/>
              <a:ea typeface="Times New Roman"/>
            </a:endParaRPr>
          </a:p>
          <a:p>
            <a:pPr marL="0" marR="0" indent="0" algn="just" rtl="1">
              <a:lnSpc>
                <a:spcPct val="150000"/>
              </a:lnSpc>
              <a:spcBef>
                <a:spcPts val="0"/>
              </a:spcBef>
              <a:spcAft>
                <a:spcPts val="0"/>
              </a:spcAft>
              <a:buNone/>
            </a:pPr>
            <a:r>
              <a:rPr lang="ar-IQ" sz="2400" dirty="0" smtClean="0">
                <a:latin typeface="Times New Roman"/>
                <a:ea typeface="Times New Roman"/>
                <a:cs typeface="Times New Roman"/>
              </a:rPr>
              <a:t>       يعمل هذا الفيتامين على المحافظة على كريات الدم الحمراء ويؤدي نقصه الى ظهور امراض القلب. يوجد بكثرة في الخضر الورقية والزيوت ويحصل عليه الانسان من الغذاء. </a:t>
            </a:r>
            <a:endParaRPr lang="en-US" sz="2400" dirty="0" smtClean="0">
              <a:latin typeface="Times New Roman"/>
              <a:ea typeface="Times New Roman"/>
            </a:endParaRPr>
          </a:p>
          <a:p>
            <a:pPr marR="0" algn="just" rtl="1">
              <a:lnSpc>
                <a:spcPct val="150000"/>
              </a:lnSpc>
              <a:spcBef>
                <a:spcPts val="0"/>
              </a:spcBef>
              <a:spcAft>
                <a:spcPts val="0"/>
              </a:spcAft>
              <a:buFont typeface="Wingdings" panose="05000000000000000000" pitchFamily="2" charset="2"/>
              <a:buChar char="Ø"/>
            </a:pPr>
            <a:r>
              <a:rPr lang="ar-IQ" sz="2800" b="1" dirty="0" smtClean="0">
                <a:solidFill>
                  <a:srgbClr val="FF0000"/>
                </a:solidFill>
                <a:latin typeface="Times New Roman"/>
                <a:ea typeface="Times New Roman"/>
                <a:cs typeface="Times New Roman"/>
              </a:rPr>
              <a:t>فيتامين </a:t>
            </a:r>
            <a:r>
              <a:rPr lang="en-US" sz="2800" b="1" dirty="0" smtClean="0">
                <a:solidFill>
                  <a:srgbClr val="FF0000"/>
                </a:solidFill>
                <a:latin typeface="Times New Roman"/>
                <a:ea typeface="Times New Roman"/>
                <a:cs typeface="Times New Roman"/>
              </a:rPr>
              <a:t>K</a:t>
            </a:r>
            <a:endParaRPr lang="en-US" sz="2800" b="1" dirty="0" smtClean="0">
              <a:solidFill>
                <a:srgbClr val="FF0000"/>
              </a:solidFill>
              <a:latin typeface="Times New Roman"/>
              <a:ea typeface="Times New Roman"/>
            </a:endParaRPr>
          </a:p>
          <a:p>
            <a:pPr marL="0" marR="0" indent="0" algn="just" rtl="1">
              <a:lnSpc>
                <a:spcPct val="150000"/>
              </a:lnSpc>
              <a:spcBef>
                <a:spcPts val="0"/>
              </a:spcBef>
              <a:spcAft>
                <a:spcPts val="0"/>
              </a:spcAft>
              <a:buNone/>
            </a:pPr>
            <a:r>
              <a:rPr lang="ar-IQ" sz="2400" dirty="0" smtClean="0">
                <a:latin typeface="Times New Roman"/>
                <a:ea typeface="Times New Roman"/>
                <a:cs typeface="Times New Roman"/>
              </a:rPr>
              <a:t>       يساعد </a:t>
            </a:r>
            <a:r>
              <a:rPr lang="ar-IQ" sz="2400" dirty="0">
                <a:latin typeface="Times New Roman"/>
                <a:ea typeface="Times New Roman"/>
                <a:cs typeface="Times New Roman"/>
              </a:rPr>
              <a:t>هذا الفيتامين على قيام الكبد بوظائفه, ويكثر في الخضر الورقية والطماطة والقرنابيط. </a:t>
            </a:r>
            <a:endParaRPr lang="en-US" sz="2400" dirty="0">
              <a:latin typeface="Times New Roman"/>
              <a:ea typeface="Times New Roman"/>
            </a:endParaRPr>
          </a:p>
          <a:p>
            <a:pPr marL="0" indent="0" algn="just">
              <a:buNone/>
            </a:pPr>
            <a:endParaRPr lang="en-US" sz="2400" dirty="0"/>
          </a:p>
        </p:txBody>
      </p:sp>
    </p:spTree>
    <p:extLst>
      <p:ext uri="{BB962C8B-B14F-4D97-AF65-F5344CB8AC3E}">
        <p14:creationId xmlns:p14="http://schemas.microsoft.com/office/powerpoint/2010/main" val="2713519948"/>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indent="-457200" algn="just" rtl="1">
              <a:buFont typeface="Wingdings" panose="05000000000000000000" pitchFamily="2" charset="2"/>
              <a:buChar char="Ø"/>
            </a:pPr>
            <a:r>
              <a:rPr lang="en-US" sz="2800" b="1" dirty="0" smtClean="0">
                <a:solidFill>
                  <a:srgbClr val="FF0000"/>
                </a:solidFill>
                <a:latin typeface="Times New Roman" panose="02020603050405020304" pitchFamily="18" charset="0"/>
                <a:cs typeface="Times New Roman" panose="02020603050405020304" pitchFamily="18" charset="0"/>
              </a:rPr>
              <a:t>Folic Acid</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2057400"/>
            <a:ext cx="8229600" cy="4068763"/>
          </a:xfrm>
        </p:spPr>
        <p:txBody>
          <a:bodyPr>
            <a:normAutofit/>
          </a:bodyPr>
          <a:lstStyle/>
          <a:p>
            <a:pPr marL="0" indent="0" algn="just" rtl="1">
              <a:buNone/>
            </a:pPr>
            <a:r>
              <a:rPr lang="ar-IQ" sz="2400" dirty="0" smtClean="0">
                <a:latin typeface="Times New Roman"/>
                <a:ea typeface="Times New Roman"/>
                <a:cs typeface="+mj-cs"/>
              </a:rPr>
              <a:t>       اسمه </a:t>
            </a:r>
            <a:r>
              <a:rPr lang="ar-IQ" sz="2400" dirty="0">
                <a:latin typeface="Times New Roman"/>
                <a:ea typeface="Times New Roman"/>
                <a:cs typeface="+mj-cs"/>
              </a:rPr>
              <a:t>مشتق من الورق (</a:t>
            </a:r>
            <a:r>
              <a:rPr lang="en-US" sz="2400" dirty="0">
                <a:solidFill>
                  <a:schemeClr val="accent1">
                    <a:lumMod val="75000"/>
                  </a:schemeClr>
                </a:solidFill>
                <a:latin typeface="Times New Roman"/>
                <a:ea typeface="Times New Roman"/>
                <a:cs typeface="+mj-cs"/>
              </a:rPr>
              <a:t>Foliar</a:t>
            </a:r>
            <a:r>
              <a:rPr lang="ar-IQ" sz="2400" dirty="0">
                <a:latin typeface="Times New Roman"/>
                <a:ea typeface="Times New Roman"/>
                <a:cs typeface="+mj-cs"/>
              </a:rPr>
              <a:t>) لكثرة وجوده في الاوراق الخضراء, واهم وظائفه يعمل كانزيمات, وهو مفيد في حالة فقر الدم والجلطة والشلل المسبب عنها, ويوجد بكثرة في البقوليات الجافة مثل اللوبيا والفاصوليا ويوجد ايضا في السبانغ والبروكولي والفاصوليا الخضراء واللهانة واوراق الشلغم والشوندر والخس ويسمى احيانا </a:t>
            </a:r>
            <a:r>
              <a:rPr lang="en-US" sz="2400" dirty="0">
                <a:solidFill>
                  <a:schemeClr val="accent1">
                    <a:lumMod val="75000"/>
                  </a:schemeClr>
                </a:solidFill>
                <a:latin typeface="Times New Roman"/>
                <a:ea typeface="Times New Roman"/>
                <a:cs typeface="+mj-cs"/>
              </a:rPr>
              <a:t>B</a:t>
            </a:r>
            <a:r>
              <a:rPr lang="en-US" sz="2400" baseline="-25000" dirty="0">
                <a:solidFill>
                  <a:schemeClr val="accent1">
                    <a:lumMod val="75000"/>
                  </a:schemeClr>
                </a:solidFill>
                <a:latin typeface="Times New Roman"/>
                <a:ea typeface="Times New Roman"/>
                <a:cs typeface="+mj-cs"/>
              </a:rPr>
              <a:t>9</a:t>
            </a:r>
            <a:r>
              <a:rPr lang="ar-IQ" sz="2400" dirty="0" smtClean="0">
                <a:latin typeface="Times New Roman"/>
                <a:ea typeface="Times New Roman"/>
                <a:cs typeface="+mj-cs"/>
              </a:rPr>
              <a:t>......... يتبع</a:t>
            </a:r>
            <a:endParaRPr lang="en-US" sz="2400" dirty="0">
              <a:cs typeface="+mj-cs"/>
            </a:endParaRPr>
          </a:p>
        </p:txBody>
      </p:sp>
    </p:spTree>
    <p:extLst>
      <p:ext uri="{BB962C8B-B14F-4D97-AF65-F5344CB8AC3E}">
        <p14:creationId xmlns:p14="http://schemas.microsoft.com/office/powerpoint/2010/main" val="3075382731"/>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2800" b="1" dirty="0" smtClean="0">
                <a:solidFill>
                  <a:schemeClr val="accent2">
                    <a:lumMod val="75000"/>
                  </a:schemeClr>
                </a:solidFill>
              </a:rPr>
              <a:t>الاملاح </a:t>
            </a:r>
            <a:r>
              <a:rPr lang="ar-IQ" sz="2800" b="1" dirty="0">
                <a:solidFill>
                  <a:schemeClr val="accent2">
                    <a:lumMod val="75000"/>
                  </a:schemeClr>
                </a:solidFill>
              </a:rPr>
              <a:t>المعدنية</a:t>
            </a:r>
            <a:endParaRPr lang="en-US" sz="2800" b="1"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marL="0" indent="0" algn="just" rtl="1">
              <a:buNone/>
            </a:pPr>
            <a:r>
              <a:rPr lang="ar-IQ" sz="2400" dirty="0">
                <a:cs typeface="+mj-cs"/>
              </a:rPr>
              <a:t> </a:t>
            </a:r>
            <a:r>
              <a:rPr lang="ar-IQ" sz="2400" dirty="0" smtClean="0">
                <a:cs typeface="+mj-cs"/>
              </a:rPr>
              <a:t>       </a:t>
            </a:r>
          </a:p>
          <a:p>
            <a:pPr algn="just" rtl="1">
              <a:buFontTx/>
              <a:buChar char="-"/>
            </a:pPr>
            <a:r>
              <a:rPr lang="ar-IQ" sz="2400" dirty="0" smtClean="0">
                <a:cs typeface="+mj-cs"/>
              </a:rPr>
              <a:t>هي </a:t>
            </a:r>
            <a:r>
              <a:rPr lang="ar-IQ" sz="2400" dirty="0">
                <a:cs typeface="+mj-cs"/>
              </a:rPr>
              <a:t>عبارة عن العناصر المعدنية المتبقية في انسجة النبات بعد الحرق (الرماد) في درجة حرارة 500م◦ لمدة ستة ساعات على الاقل وهي عناصر رئيسة تساعد على بناء جسم الانسان وتدخل مع عناصر غذائية اخرى وبالتالي تساعد على بناء جسم الكائن الحي. </a:t>
            </a:r>
            <a:endParaRPr lang="ar-IQ" sz="2400" dirty="0" smtClean="0">
              <a:cs typeface="+mj-cs"/>
            </a:endParaRPr>
          </a:p>
          <a:p>
            <a:pPr algn="just" rtl="1">
              <a:buFontTx/>
              <a:buChar char="-"/>
            </a:pPr>
            <a:r>
              <a:rPr lang="ar-IQ" sz="2400" dirty="0" smtClean="0">
                <a:cs typeface="+mj-cs"/>
              </a:rPr>
              <a:t>من </a:t>
            </a:r>
            <a:r>
              <a:rPr lang="ar-IQ" sz="2400" dirty="0">
                <a:cs typeface="+mj-cs"/>
              </a:rPr>
              <a:t>اهم العناصر المعدنية الاساسية التي يحتاجها الجسم هي الكالسيوم والبوتاسيوم والفسفور والحديد اضافة الى عناصر اخرى يحتاجها ولكن بنسبة قليلة.</a:t>
            </a:r>
            <a:endParaRPr lang="en-US" sz="2400" dirty="0">
              <a:cs typeface="+mj-cs"/>
            </a:endParaRPr>
          </a:p>
        </p:txBody>
      </p:sp>
    </p:spTree>
    <p:extLst>
      <p:ext uri="{BB962C8B-B14F-4D97-AF65-F5344CB8AC3E}">
        <p14:creationId xmlns:p14="http://schemas.microsoft.com/office/powerpoint/2010/main" val="2564901620"/>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04800"/>
            <a:ext cx="8229600" cy="5821363"/>
          </a:xfrm>
        </p:spPr>
        <p:txBody>
          <a:bodyPr>
            <a:normAutofit/>
          </a:bodyPr>
          <a:lstStyle/>
          <a:p>
            <a:pPr algn="just" rtl="1">
              <a:buFont typeface="Wingdings" panose="05000000000000000000" pitchFamily="2" charset="2"/>
              <a:buChar char="Ø"/>
            </a:pPr>
            <a:endParaRPr lang="ar-IQ" sz="2800" b="1" dirty="0" smtClean="0">
              <a:cs typeface="+mj-cs"/>
            </a:endParaRPr>
          </a:p>
          <a:p>
            <a:pPr algn="just" rtl="1">
              <a:buFont typeface="Wingdings" panose="05000000000000000000" pitchFamily="2" charset="2"/>
              <a:buChar char="Ø"/>
            </a:pPr>
            <a:r>
              <a:rPr lang="ar-IQ" sz="2800" b="1" dirty="0" smtClean="0">
                <a:solidFill>
                  <a:srgbClr val="FF0000"/>
                </a:solidFill>
                <a:cs typeface="+mj-cs"/>
              </a:rPr>
              <a:t>الكالسيوم</a:t>
            </a:r>
            <a:endParaRPr lang="ar-IQ" sz="2800" b="1" dirty="0">
              <a:solidFill>
                <a:srgbClr val="FF0000"/>
              </a:solidFill>
              <a:cs typeface="+mj-cs"/>
            </a:endParaRPr>
          </a:p>
          <a:p>
            <a:pPr marL="0" indent="0" algn="just" rtl="1">
              <a:buNone/>
            </a:pPr>
            <a:r>
              <a:rPr lang="ar-IQ" sz="2400" dirty="0">
                <a:cs typeface="+mj-cs"/>
              </a:rPr>
              <a:t>  </a:t>
            </a:r>
            <a:r>
              <a:rPr lang="ar-IQ" sz="2400" dirty="0" smtClean="0">
                <a:cs typeface="+mj-cs"/>
              </a:rPr>
              <a:t>       يدخل </a:t>
            </a:r>
            <a:r>
              <a:rPr lang="ar-IQ" sz="2400" dirty="0">
                <a:cs typeface="+mj-cs"/>
              </a:rPr>
              <a:t>في تكوين العظام والاسنان ويوجد بتركيز مرتفع في الخضر الورقية وخاصة اوراق اللهانة والخس. ويشجع الضوء على امتصاصه كما ينخفض امتصاصه في الترب الحامضية وتزداد نسبته في الاوراق الخارجية للنبات كما ان اضافته كسماد الى التربة تؤدي الى زيادته في النبات.</a:t>
            </a:r>
          </a:p>
          <a:p>
            <a:pPr algn="just" rtl="1">
              <a:buFont typeface="Wingdings" panose="05000000000000000000" pitchFamily="2" charset="2"/>
              <a:buChar char="Ø"/>
            </a:pPr>
            <a:r>
              <a:rPr lang="ar-IQ" sz="2800" b="1" dirty="0" smtClean="0">
                <a:solidFill>
                  <a:srgbClr val="FF0000"/>
                </a:solidFill>
                <a:cs typeface="+mj-cs"/>
              </a:rPr>
              <a:t>الفسفور</a:t>
            </a:r>
            <a:endParaRPr lang="ar-IQ" sz="2800" b="1" dirty="0">
              <a:solidFill>
                <a:srgbClr val="FF0000"/>
              </a:solidFill>
              <a:cs typeface="+mj-cs"/>
            </a:endParaRPr>
          </a:p>
          <a:p>
            <a:pPr marL="0" indent="0" algn="just" rtl="1">
              <a:buNone/>
            </a:pPr>
            <a:r>
              <a:rPr lang="ar-IQ" sz="2400" dirty="0">
                <a:cs typeface="+mj-cs"/>
              </a:rPr>
              <a:t>  </a:t>
            </a:r>
            <a:r>
              <a:rPr lang="ar-IQ" sz="2400" dirty="0" smtClean="0">
                <a:cs typeface="+mj-cs"/>
              </a:rPr>
              <a:t>       يوجد </a:t>
            </a:r>
            <a:r>
              <a:rPr lang="ar-IQ" sz="2400" dirty="0">
                <a:cs typeface="+mj-cs"/>
              </a:rPr>
              <a:t>بنسبة مرتفعة في العظام والاسنان ويعمل على ترسيب الكالسيوم بها, وتتفاوت نسبته في الخضر, يوجد بتركيز مرتفع في البزاليا والمعدنوس وتؤثر العوامل البيئية على نسبته في النبات ومنها الحرارة والضوء وخصوبة التربة.</a:t>
            </a:r>
          </a:p>
          <a:p>
            <a:pPr marL="0" indent="0" algn="just" rtl="1">
              <a:buNone/>
            </a:pPr>
            <a:endParaRPr lang="en-US" sz="2400" dirty="0">
              <a:cs typeface="+mj-cs"/>
            </a:endParaRPr>
          </a:p>
        </p:txBody>
      </p:sp>
    </p:spTree>
    <p:extLst>
      <p:ext uri="{BB962C8B-B14F-4D97-AF65-F5344CB8AC3E}">
        <p14:creationId xmlns:p14="http://schemas.microsoft.com/office/powerpoint/2010/main" val="1944790041"/>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248400"/>
          </a:xfrm>
        </p:spPr>
        <p:txBody>
          <a:bodyPr>
            <a:normAutofit/>
          </a:bodyPr>
          <a:lstStyle/>
          <a:p>
            <a:pPr algn="just" rtl="1">
              <a:buFont typeface="Wingdings" panose="05000000000000000000" pitchFamily="2" charset="2"/>
              <a:buChar char="Ø"/>
            </a:pPr>
            <a:endParaRPr lang="ar-IQ" sz="2800" b="1" dirty="0" smtClean="0">
              <a:cs typeface="+mj-cs"/>
            </a:endParaRPr>
          </a:p>
          <a:p>
            <a:pPr algn="just" rtl="1">
              <a:buFont typeface="Wingdings" panose="05000000000000000000" pitchFamily="2" charset="2"/>
              <a:buChar char="Ø"/>
            </a:pPr>
            <a:r>
              <a:rPr lang="ar-IQ" sz="2800" b="1" dirty="0" smtClean="0">
                <a:solidFill>
                  <a:srgbClr val="FF0000"/>
                </a:solidFill>
                <a:cs typeface="+mj-cs"/>
              </a:rPr>
              <a:t>البوتاسيوم</a:t>
            </a:r>
            <a:endParaRPr lang="ar-IQ" sz="2800" b="1" dirty="0">
              <a:solidFill>
                <a:srgbClr val="FF0000"/>
              </a:solidFill>
              <a:cs typeface="+mj-cs"/>
            </a:endParaRPr>
          </a:p>
          <a:p>
            <a:pPr marL="0" indent="0" algn="just" rtl="1">
              <a:buNone/>
            </a:pPr>
            <a:r>
              <a:rPr lang="ar-IQ" sz="2400" dirty="0">
                <a:cs typeface="+mj-cs"/>
              </a:rPr>
              <a:t>  </a:t>
            </a:r>
            <a:r>
              <a:rPr lang="ar-IQ" sz="2400" dirty="0" smtClean="0">
                <a:cs typeface="+mj-cs"/>
              </a:rPr>
              <a:t>       يعمل </a:t>
            </a:r>
            <a:r>
              <a:rPr lang="ar-IQ" sz="2400" dirty="0">
                <a:cs typeface="+mj-cs"/>
              </a:rPr>
              <a:t>على تعادل الحموضة داخل الخلايا ويؤدي دورا هاما في انتقال الفوسفات وفي عملية التحول الغذائي للكاربوهيدرات في الجسم. يوجد بتركيز مرتفع في البزاليا الجافة والبطاطا وبنسب قليلة في الرقي والبصل والخيار ويؤدي ارتفاع درجة الحرارة الى سرعة امتصاصه من قبل النبات كما يؤدي تحسين التهوية والعناية بالري الى زيادتة  بالنباتات.</a:t>
            </a:r>
          </a:p>
          <a:p>
            <a:pPr algn="just" rtl="1">
              <a:buFont typeface="Wingdings" panose="05000000000000000000" pitchFamily="2" charset="2"/>
              <a:buChar char="Ø"/>
            </a:pPr>
            <a:r>
              <a:rPr lang="ar-IQ" sz="2800" b="1" dirty="0" smtClean="0">
                <a:solidFill>
                  <a:srgbClr val="FF0000"/>
                </a:solidFill>
                <a:cs typeface="+mj-cs"/>
              </a:rPr>
              <a:t>الحديد</a:t>
            </a:r>
            <a:endParaRPr lang="ar-IQ" sz="2800" b="1" dirty="0">
              <a:solidFill>
                <a:srgbClr val="FF0000"/>
              </a:solidFill>
              <a:cs typeface="+mj-cs"/>
            </a:endParaRPr>
          </a:p>
          <a:p>
            <a:pPr marL="0" indent="0" algn="just" rtl="1">
              <a:buNone/>
            </a:pPr>
            <a:r>
              <a:rPr lang="ar-IQ" sz="2400" dirty="0">
                <a:cs typeface="+mj-cs"/>
              </a:rPr>
              <a:t>  </a:t>
            </a:r>
            <a:r>
              <a:rPr lang="ar-IQ" sz="2400" dirty="0" smtClean="0">
                <a:cs typeface="+mj-cs"/>
              </a:rPr>
              <a:t>      </a:t>
            </a:r>
            <a:r>
              <a:rPr lang="ar-IQ" sz="2400" dirty="0">
                <a:cs typeface="+mj-cs"/>
              </a:rPr>
              <a:t>يدخل في الدم وهو ضروري لنمو الانسان, ويوجد بتركيز مرتفع في اوراق السبانغ والسلق والبذور الجافة والبزاليا وتتأثر نسبته داخل النبات بالعوامل البيئية فمثلا يؤدي نقص الاضاءة الى نقص الحديد اللازم لانتاج الكلوروفيل في النبات كما تعمل زيادة الفسفور والكالسيوم في التربة على نقص تركيز الحديد في النبات.</a:t>
            </a:r>
          </a:p>
          <a:p>
            <a:pPr marL="0" indent="0" algn="just" rtl="1">
              <a:buNone/>
            </a:pPr>
            <a:endParaRPr lang="en-US" sz="2400" dirty="0">
              <a:cs typeface="+mj-cs"/>
            </a:endParaRPr>
          </a:p>
        </p:txBody>
      </p:sp>
    </p:spTree>
    <p:extLst>
      <p:ext uri="{BB962C8B-B14F-4D97-AF65-F5344CB8AC3E}">
        <p14:creationId xmlns:p14="http://schemas.microsoft.com/office/powerpoint/2010/main" val="241200478"/>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5745163"/>
          </a:xfrm>
        </p:spPr>
        <p:txBody>
          <a:bodyPr>
            <a:normAutofit/>
          </a:bodyPr>
          <a:lstStyle/>
          <a:p>
            <a:pPr algn="just" rtl="1">
              <a:buFont typeface="Wingdings" panose="05000000000000000000" pitchFamily="2" charset="2"/>
              <a:buChar char="Ø"/>
            </a:pPr>
            <a:endParaRPr lang="ar-IQ" sz="2400" dirty="0" smtClean="0">
              <a:cs typeface="+mj-cs"/>
            </a:endParaRPr>
          </a:p>
          <a:p>
            <a:pPr algn="just" rtl="1">
              <a:buFont typeface="Wingdings" panose="05000000000000000000" pitchFamily="2" charset="2"/>
              <a:buChar char="Ø"/>
            </a:pPr>
            <a:endParaRPr lang="ar-IQ" sz="2400" dirty="0">
              <a:cs typeface="+mj-cs"/>
            </a:endParaRPr>
          </a:p>
          <a:p>
            <a:pPr algn="just" rtl="1">
              <a:buFont typeface="Wingdings" panose="05000000000000000000" pitchFamily="2" charset="2"/>
              <a:buChar char="Ø"/>
            </a:pPr>
            <a:r>
              <a:rPr lang="ar-IQ" sz="2800" b="1" dirty="0" smtClean="0">
                <a:solidFill>
                  <a:srgbClr val="FF0000"/>
                </a:solidFill>
                <a:cs typeface="+mj-cs"/>
              </a:rPr>
              <a:t>الصوديوم</a:t>
            </a:r>
            <a:endParaRPr lang="ar-IQ" sz="2800" b="1" dirty="0">
              <a:solidFill>
                <a:srgbClr val="FF0000"/>
              </a:solidFill>
              <a:cs typeface="+mj-cs"/>
            </a:endParaRPr>
          </a:p>
          <a:p>
            <a:pPr marL="0" indent="0" algn="just" rtl="1">
              <a:buNone/>
            </a:pPr>
            <a:r>
              <a:rPr lang="ar-IQ" sz="2400" dirty="0">
                <a:cs typeface="+mj-cs"/>
              </a:rPr>
              <a:t>  </a:t>
            </a:r>
            <a:r>
              <a:rPr lang="ar-IQ" sz="2400" dirty="0" smtClean="0">
                <a:cs typeface="+mj-cs"/>
              </a:rPr>
              <a:t>       ضروري </a:t>
            </a:r>
            <a:r>
              <a:rPr lang="ar-IQ" sz="2400" dirty="0">
                <a:cs typeface="+mj-cs"/>
              </a:rPr>
              <a:t>لجسم الانسان الا ان تركيزه قليل مقارنة بالعناصر المذكورة الاخرى ويتشابه مع البوتاسيوم في الصفات الكيميائية داخل الجسم على الرغم من وجود معظم الصوديوم في السوائل المحيطة بالخلايا بعكس البوتاسيوم الذي يوجد بدرجة رئيسة داخل الخلايا ويساعد الصوديوم على تنبيه الاعصاب وانقباض العضلات ويقوم بالتوازن بين الحموضة والقلوية داخل الجسم ويحتاج الانسان البالغ الى 1,5 – 3,5 غم من الصوديوم يوميا</a:t>
            </a:r>
            <a:r>
              <a:rPr lang="ar-IQ" sz="2400" dirty="0" smtClean="0">
                <a:cs typeface="+mj-cs"/>
              </a:rPr>
              <a:t>........ يتبع</a:t>
            </a:r>
            <a:endParaRPr lang="ar-IQ"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286688284"/>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2800" b="1" dirty="0">
                <a:solidFill>
                  <a:schemeClr val="accent2">
                    <a:lumMod val="75000"/>
                  </a:schemeClr>
                </a:solidFill>
              </a:rPr>
              <a:t>	البروتينات</a:t>
            </a:r>
            <a:endParaRPr lang="en-US" sz="2800" b="1"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algn="just" rtl="1">
              <a:buFontTx/>
              <a:buChar char="-"/>
            </a:pPr>
            <a:r>
              <a:rPr lang="ar-IQ" sz="2400" dirty="0" smtClean="0">
                <a:cs typeface="+mj-cs"/>
              </a:rPr>
              <a:t>هي </a:t>
            </a:r>
            <a:r>
              <a:rPr lang="ar-IQ" sz="2400" dirty="0">
                <a:cs typeface="+mj-cs"/>
              </a:rPr>
              <a:t>عبارة عن مركبات عضوية نتروجينية تحتوي على عناصر </a:t>
            </a:r>
            <a:r>
              <a:rPr lang="en-US" sz="2400" dirty="0">
                <a:solidFill>
                  <a:schemeClr val="accent1">
                    <a:lumMod val="75000"/>
                  </a:schemeClr>
                </a:solidFill>
                <a:cs typeface="+mj-cs"/>
              </a:rPr>
              <a:t>S,N,O,H,C</a:t>
            </a:r>
            <a:r>
              <a:rPr lang="en-US" sz="2400" dirty="0">
                <a:cs typeface="+mj-cs"/>
              </a:rPr>
              <a:t> </a:t>
            </a:r>
            <a:r>
              <a:rPr lang="ar-IQ" sz="2400" dirty="0">
                <a:cs typeface="+mj-cs"/>
              </a:rPr>
              <a:t>وقد يدخل </a:t>
            </a:r>
            <a:r>
              <a:rPr lang="en-US" sz="2400" dirty="0">
                <a:solidFill>
                  <a:schemeClr val="accent1">
                    <a:lumMod val="75000"/>
                  </a:schemeClr>
                </a:solidFill>
                <a:cs typeface="+mj-cs"/>
              </a:rPr>
              <a:t>P</a:t>
            </a:r>
            <a:r>
              <a:rPr lang="en-US" sz="2400" dirty="0">
                <a:cs typeface="+mj-cs"/>
              </a:rPr>
              <a:t> </a:t>
            </a:r>
            <a:r>
              <a:rPr lang="ar-IQ" sz="2400" dirty="0">
                <a:cs typeface="+mj-cs"/>
              </a:rPr>
              <a:t>والـ </a:t>
            </a:r>
            <a:r>
              <a:rPr lang="en-US" sz="2400" dirty="0">
                <a:solidFill>
                  <a:schemeClr val="accent1">
                    <a:lumMod val="75000"/>
                  </a:schemeClr>
                </a:solidFill>
                <a:cs typeface="+mj-cs"/>
              </a:rPr>
              <a:t>Fe </a:t>
            </a:r>
            <a:r>
              <a:rPr lang="ar-IQ" sz="2400" dirty="0">
                <a:cs typeface="+mj-cs"/>
              </a:rPr>
              <a:t>في تركيبها. </a:t>
            </a:r>
            <a:endParaRPr lang="ar-IQ" sz="2400" dirty="0" smtClean="0">
              <a:cs typeface="+mj-cs"/>
            </a:endParaRPr>
          </a:p>
          <a:p>
            <a:pPr algn="just" rtl="1">
              <a:buFontTx/>
              <a:buChar char="-"/>
            </a:pPr>
            <a:r>
              <a:rPr lang="ar-IQ" sz="2400" dirty="0" smtClean="0">
                <a:cs typeface="+mj-cs"/>
              </a:rPr>
              <a:t>والبروتينات </a:t>
            </a:r>
            <a:r>
              <a:rPr lang="ar-IQ" sz="2400" dirty="0">
                <a:cs typeface="+mj-cs"/>
              </a:rPr>
              <a:t>مركبات عضوية معقدة ابسطها عبارة عن حوامض امينية </a:t>
            </a:r>
            <a:r>
              <a:rPr lang="en-US" sz="2400" dirty="0">
                <a:solidFill>
                  <a:schemeClr val="accent1">
                    <a:lumMod val="75000"/>
                  </a:schemeClr>
                </a:solidFill>
                <a:cs typeface="+mj-cs"/>
              </a:rPr>
              <a:t>Amino acid </a:t>
            </a:r>
            <a:r>
              <a:rPr lang="ar-IQ" sz="2400" dirty="0" smtClean="0">
                <a:solidFill>
                  <a:schemeClr val="accent1">
                    <a:lumMod val="75000"/>
                  </a:schemeClr>
                </a:solidFill>
                <a:cs typeface="+mj-cs"/>
              </a:rPr>
              <a:t> </a:t>
            </a:r>
            <a:r>
              <a:rPr lang="ar-IQ" sz="2400" dirty="0" smtClean="0">
                <a:cs typeface="+mj-cs"/>
              </a:rPr>
              <a:t>تتكون </a:t>
            </a:r>
            <a:r>
              <a:rPr lang="ar-IQ" sz="2400" dirty="0">
                <a:cs typeface="+mj-cs"/>
              </a:rPr>
              <a:t>عن تحلل السلسلة الطويلة للبروتينات الى مركبات صغيرة</a:t>
            </a:r>
            <a:r>
              <a:rPr lang="ar-IQ" sz="2400" dirty="0" smtClean="0">
                <a:cs typeface="+mj-cs"/>
              </a:rPr>
              <a:t>.</a:t>
            </a:r>
          </a:p>
          <a:p>
            <a:pPr algn="just" rtl="1">
              <a:buFontTx/>
              <a:buChar char="-"/>
            </a:pPr>
            <a:r>
              <a:rPr lang="ar-IQ" sz="2400" dirty="0" smtClean="0">
                <a:cs typeface="+mj-cs"/>
              </a:rPr>
              <a:t> </a:t>
            </a:r>
            <a:r>
              <a:rPr lang="ar-IQ" sz="2400" dirty="0">
                <a:cs typeface="+mj-cs"/>
              </a:rPr>
              <a:t>ويؤدي نقصها الى نحافة جسم الانسان اما زيادتها فتؤدي الى عسر الهضم بشكل عام. </a:t>
            </a:r>
            <a:endParaRPr lang="ar-IQ" sz="2400" dirty="0" smtClean="0">
              <a:cs typeface="+mj-cs"/>
            </a:endParaRPr>
          </a:p>
          <a:p>
            <a:pPr algn="just" rtl="1">
              <a:buFontTx/>
              <a:buChar char="-"/>
            </a:pPr>
            <a:r>
              <a:rPr lang="ar-IQ" sz="2400" dirty="0" smtClean="0">
                <a:cs typeface="+mj-cs"/>
              </a:rPr>
              <a:t>توجد </a:t>
            </a:r>
            <a:r>
              <a:rPr lang="ar-IQ" sz="2400" dirty="0">
                <a:cs typeface="+mj-cs"/>
              </a:rPr>
              <a:t>البروتينات في البقوليات بالدرجة الرئيسة في الباقلاء والفاصوليا والبزاليا وتؤثر الظروف البيئية على نسبتها داخل النبات. </a:t>
            </a:r>
            <a:endParaRPr lang="ar-IQ" sz="2400" dirty="0" smtClean="0">
              <a:cs typeface="+mj-cs"/>
            </a:endParaRPr>
          </a:p>
          <a:p>
            <a:pPr algn="just" rtl="1">
              <a:buFontTx/>
              <a:buChar char="-"/>
            </a:pPr>
            <a:r>
              <a:rPr lang="ar-IQ" sz="2400" dirty="0" smtClean="0">
                <a:cs typeface="+mj-cs"/>
              </a:rPr>
              <a:t>كما </a:t>
            </a:r>
            <a:r>
              <a:rPr lang="ar-IQ" sz="2400" dirty="0">
                <a:cs typeface="+mj-cs"/>
              </a:rPr>
              <a:t>ان زيادة النتروجين في التربة تؤدي الى زيادة نسبة البروتين في النبات</a:t>
            </a:r>
            <a:r>
              <a:rPr lang="ar-IQ" sz="2400" dirty="0" smtClean="0">
                <a:cs typeface="+mj-cs"/>
              </a:rPr>
              <a:t>... يتبع</a:t>
            </a:r>
            <a:endParaRPr lang="en-US" sz="2400" dirty="0">
              <a:cs typeface="+mj-cs"/>
            </a:endParaRPr>
          </a:p>
        </p:txBody>
      </p:sp>
    </p:spTree>
    <p:extLst>
      <p:ext uri="{BB962C8B-B14F-4D97-AF65-F5344CB8AC3E}">
        <p14:creationId xmlns:p14="http://schemas.microsoft.com/office/powerpoint/2010/main" val="2169113532"/>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2800" b="1" dirty="0">
                <a:solidFill>
                  <a:schemeClr val="accent2">
                    <a:lumMod val="75000"/>
                  </a:schemeClr>
                </a:solidFill>
              </a:rPr>
              <a:t>	الكاربوهيدرات</a:t>
            </a:r>
            <a:endParaRPr lang="en-US" sz="2800" b="1" dirty="0">
              <a:solidFill>
                <a:schemeClr val="accent2">
                  <a:lumMod val="75000"/>
                </a:schemeClr>
              </a:solidFill>
            </a:endParaRPr>
          </a:p>
        </p:txBody>
      </p:sp>
      <p:sp>
        <p:nvSpPr>
          <p:cNvPr id="3" name="Content Placeholder 2"/>
          <p:cNvSpPr>
            <a:spLocks noGrp="1"/>
          </p:cNvSpPr>
          <p:nvPr>
            <p:ph idx="1"/>
          </p:nvPr>
        </p:nvSpPr>
        <p:spPr/>
        <p:txBody>
          <a:bodyPr>
            <a:normAutofit lnSpcReduction="10000"/>
          </a:bodyPr>
          <a:lstStyle/>
          <a:p>
            <a:pPr algn="just" rtl="1">
              <a:buFontTx/>
              <a:buChar char="-"/>
            </a:pPr>
            <a:r>
              <a:rPr lang="ar-IQ" sz="2400" dirty="0" smtClean="0">
                <a:cs typeface="+mj-cs"/>
              </a:rPr>
              <a:t>تحتوي </a:t>
            </a:r>
            <a:r>
              <a:rPr lang="ar-IQ" sz="2400" dirty="0">
                <a:cs typeface="+mj-cs"/>
              </a:rPr>
              <a:t>على عناصر الـ </a:t>
            </a:r>
            <a:r>
              <a:rPr lang="en-US" sz="2400" dirty="0" smtClean="0">
                <a:cs typeface="+mj-cs"/>
              </a:rPr>
              <a:t> </a:t>
            </a:r>
            <a:r>
              <a:rPr lang="en-US" sz="2400" dirty="0" smtClean="0">
                <a:solidFill>
                  <a:schemeClr val="accent1">
                    <a:lumMod val="75000"/>
                  </a:schemeClr>
                </a:solidFill>
                <a:cs typeface="+mj-cs"/>
              </a:rPr>
              <a:t>O,H,C</a:t>
            </a:r>
            <a:r>
              <a:rPr lang="en-US" sz="2400" dirty="0" smtClean="0">
                <a:cs typeface="+mj-cs"/>
              </a:rPr>
              <a:t> </a:t>
            </a:r>
            <a:r>
              <a:rPr lang="ar-IQ" sz="2400" dirty="0">
                <a:cs typeface="+mj-cs"/>
              </a:rPr>
              <a:t>بالدرجة الرئيسة وتشكل السكريات الاحادية والثنائية والسليلوز والبكتين وتعد من الانواع الرئيسة المولدة للطاقة بعد </a:t>
            </a:r>
            <a:r>
              <a:rPr lang="ar-IQ" sz="2400" dirty="0" smtClean="0">
                <a:cs typeface="+mj-cs"/>
              </a:rPr>
              <a:t>الدهون.</a:t>
            </a:r>
          </a:p>
          <a:p>
            <a:pPr algn="just" rtl="1">
              <a:buFontTx/>
              <a:buChar char="-"/>
            </a:pPr>
            <a:r>
              <a:rPr lang="ar-IQ" sz="2400" dirty="0" smtClean="0">
                <a:cs typeface="+mj-cs"/>
              </a:rPr>
              <a:t>ومن </a:t>
            </a:r>
            <a:r>
              <a:rPr lang="ar-IQ" sz="2400" dirty="0">
                <a:cs typeface="+mj-cs"/>
              </a:rPr>
              <a:t>المحاصيل التي تحتوي على نسبة مرتفعة من الكربوهيدرات هي البطاطا والبطاطا الحلوة وتوجد بصورة نشأ في درنات البطاطا </a:t>
            </a:r>
            <a:r>
              <a:rPr lang="ar-IQ" sz="2400" dirty="0" smtClean="0">
                <a:cs typeface="+mj-cs"/>
              </a:rPr>
              <a:t>وبصورة </a:t>
            </a:r>
            <a:r>
              <a:rPr lang="ar-IQ" sz="2400" dirty="0">
                <a:cs typeface="+mj-cs"/>
              </a:rPr>
              <a:t>انيلين في درنات الطرطوفة وفي صورة سكروز بثمار الرقي  </a:t>
            </a:r>
            <a:endParaRPr lang="ar-IQ" sz="2400" dirty="0" smtClean="0">
              <a:cs typeface="+mj-cs"/>
            </a:endParaRPr>
          </a:p>
          <a:p>
            <a:pPr algn="just" rtl="1">
              <a:buFontTx/>
              <a:buChar char="-"/>
            </a:pPr>
            <a:r>
              <a:rPr lang="ar-IQ" sz="2400" dirty="0" smtClean="0">
                <a:cs typeface="+mj-cs"/>
              </a:rPr>
              <a:t>وتؤثر </a:t>
            </a:r>
            <a:r>
              <a:rPr lang="ar-IQ" sz="2400" dirty="0">
                <a:cs typeface="+mj-cs"/>
              </a:rPr>
              <a:t>العوامل البيئية على نسبتها في انسجة النبات إذ تزداد النسبة بازدياد الفترة الضوئية وشدة الاضاءة ويؤدي ارتفاع درجة الحرارة في نهاية الموسم بالنسبة للمحاصيل الحاوية على الكربوهيدرات الى زيادة نسبة الفقد كما في البطاطا الحلوة اذ تفقد نسبة كبيرة اثناء التنفس. </a:t>
            </a:r>
            <a:endParaRPr lang="ar-IQ" sz="2400" dirty="0" smtClean="0">
              <a:cs typeface="+mj-cs"/>
            </a:endParaRPr>
          </a:p>
          <a:p>
            <a:pPr algn="just" rtl="1">
              <a:buFontTx/>
              <a:buChar char="-"/>
            </a:pPr>
            <a:r>
              <a:rPr lang="ar-IQ" sz="2400" dirty="0" smtClean="0">
                <a:cs typeface="+mj-cs"/>
              </a:rPr>
              <a:t>وتختلف </a:t>
            </a:r>
            <a:r>
              <a:rPr lang="ar-IQ" sz="2400" dirty="0">
                <a:cs typeface="+mj-cs"/>
              </a:rPr>
              <a:t>الطاقة المنطلقة من المواد الكربوهيدراتية باختلاف مصادرها إذ تبلغ الحرارة المتولدة من حرق غرام كلوكوز 3,74 سعرة حرارية ومن واحد غرام نشأ 4,19 سعرة ومن واحد غرام دهون 9,3 سعرة</a:t>
            </a:r>
            <a:r>
              <a:rPr lang="ar-IQ" sz="2400" dirty="0" smtClean="0">
                <a:cs typeface="+mj-cs"/>
              </a:rPr>
              <a:t>....... يتبع</a:t>
            </a:r>
            <a:endParaRPr lang="en-US" sz="2400" dirty="0">
              <a:cs typeface="+mj-cs"/>
            </a:endParaRPr>
          </a:p>
        </p:txBody>
      </p:sp>
    </p:spTree>
    <p:extLst>
      <p:ext uri="{BB962C8B-B14F-4D97-AF65-F5344CB8AC3E}">
        <p14:creationId xmlns:p14="http://schemas.microsoft.com/office/powerpoint/2010/main" val="852445628"/>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lstStyle/>
          <a:p>
            <a:pPr marL="0" indent="0" algn="r" rtl="1">
              <a:buNone/>
            </a:pPr>
            <a:endParaRPr lang="ar-IQ" sz="2800" b="1" dirty="0" smtClean="0">
              <a:cs typeface="+mj-cs"/>
            </a:endParaRPr>
          </a:p>
          <a:p>
            <a:pPr marL="0" indent="0" algn="r" rtl="1">
              <a:buNone/>
            </a:pPr>
            <a:endParaRPr lang="ar-IQ" sz="2800" b="1" dirty="0">
              <a:cs typeface="+mj-cs"/>
            </a:endParaRPr>
          </a:p>
          <a:p>
            <a:pPr marL="0" indent="0" algn="r" rtl="1">
              <a:buNone/>
            </a:pPr>
            <a:r>
              <a:rPr lang="ar-IQ" sz="2800" b="1" dirty="0" smtClean="0">
                <a:solidFill>
                  <a:schemeClr val="accent2">
                    <a:lumMod val="75000"/>
                  </a:schemeClr>
                </a:solidFill>
                <a:cs typeface="+mj-cs"/>
              </a:rPr>
              <a:t>في محاضرة اليوم تكلمناعن:</a:t>
            </a:r>
          </a:p>
          <a:p>
            <a:pPr lvl="0" algn="just" rtl="1">
              <a:lnSpc>
                <a:spcPct val="150000"/>
              </a:lnSpc>
              <a:spcBef>
                <a:spcPts val="0"/>
              </a:spcBef>
              <a:buClr>
                <a:srgbClr val="FF0066"/>
              </a:buClr>
              <a:buFont typeface="Symbol"/>
              <a:buChar char=""/>
            </a:pPr>
            <a:r>
              <a:rPr lang="ar-IQ" sz="2400" dirty="0">
                <a:latin typeface="Times New Roman"/>
                <a:ea typeface="Times New Roman"/>
                <a:cs typeface="+mj-cs"/>
              </a:rPr>
              <a:t>الهدف العام من دراسة إنتاج الخضراوات </a:t>
            </a:r>
            <a:r>
              <a:rPr lang="en-US" sz="2400" dirty="0" smtClean="0">
                <a:solidFill>
                  <a:schemeClr val="accent1">
                    <a:lumMod val="75000"/>
                  </a:schemeClr>
                </a:solidFill>
                <a:latin typeface="Times New Roman"/>
                <a:ea typeface="Times New Roman"/>
                <a:cs typeface="+mj-cs"/>
              </a:rPr>
              <a:t>Vegetable Production</a:t>
            </a:r>
            <a:endParaRPr lang="ar-IQ" sz="2400" dirty="0" smtClean="0">
              <a:solidFill>
                <a:schemeClr val="accent1">
                  <a:lumMod val="75000"/>
                </a:schemeClr>
              </a:solidFill>
              <a:latin typeface="Times New Roman"/>
              <a:ea typeface="Times New Roman"/>
              <a:cs typeface="+mj-cs"/>
            </a:endParaRPr>
          </a:p>
          <a:p>
            <a:pPr lvl="0" algn="just" rtl="1">
              <a:lnSpc>
                <a:spcPct val="150000"/>
              </a:lnSpc>
              <a:spcBef>
                <a:spcPts val="0"/>
              </a:spcBef>
              <a:buClr>
                <a:srgbClr val="FF0066"/>
              </a:buClr>
              <a:buFont typeface="Symbol"/>
              <a:buChar char=""/>
            </a:pPr>
            <a:r>
              <a:rPr lang="ar-IQ" sz="2400" dirty="0" smtClean="0">
                <a:latin typeface="Times New Roman"/>
                <a:ea typeface="Times New Roman"/>
                <a:cs typeface="+mj-cs"/>
              </a:rPr>
              <a:t>تعريف محاصيل الخضر ومناطق انتاجها في العالم والعراق.</a:t>
            </a:r>
          </a:p>
          <a:p>
            <a:pPr lvl="0" algn="just" rtl="1">
              <a:lnSpc>
                <a:spcPct val="150000"/>
              </a:lnSpc>
              <a:spcBef>
                <a:spcPts val="0"/>
              </a:spcBef>
              <a:buClr>
                <a:srgbClr val="FF0066"/>
              </a:buClr>
              <a:buFont typeface="Symbol"/>
              <a:buChar char=""/>
            </a:pPr>
            <a:r>
              <a:rPr lang="ar-IQ" sz="2400" dirty="0" smtClean="0">
                <a:latin typeface="Times New Roman"/>
                <a:ea typeface="Times New Roman"/>
                <a:cs typeface="+mj-cs"/>
              </a:rPr>
              <a:t>القيمة الغذائية لمحاصيل الخضر ومحتواها من الفيتامينات والاملاح المعدنية والبروتينات والكاربوهيدرات.</a:t>
            </a:r>
          </a:p>
          <a:p>
            <a:pPr marL="0" lvl="0" indent="0" algn="just" rtl="1">
              <a:lnSpc>
                <a:spcPct val="150000"/>
              </a:lnSpc>
              <a:spcBef>
                <a:spcPts val="0"/>
              </a:spcBef>
              <a:buClr>
                <a:srgbClr val="FF0066"/>
              </a:buClr>
              <a:buNone/>
            </a:pPr>
            <a:r>
              <a:rPr lang="ar-IQ" sz="2400" dirty="0">
                <a:latin typeface="Times New Roman"/>
                <a:ea typeface="Times New Roman"/>
                <a:cs typeface="+mj-cs"/>
              </a:rPr>
              <a:t> </a:t>
            </a:r>
            <a:r>
              <a:rPr lang="ar-IQ" sz="2400" dirty="0" smtClean="0">
                <a:latin typeface="Times New Roman"/>
                <a:ea typeface="Times New Roman"/>
                <a:cs typeface="+mj-cs"/>
              </a:rPr>
              <a:t>************************************************</a:t>
            </a:r>
          </a:p>
          <a:p>
            <a:pPr lvl="0" algn="just" rtl="1">
              <a:lnSpc>
                <a:spcPct val="150000"/>
              </a:lnSpc>
              <a:spcBef>
                <a:spcPts val="0"/>
              </a:spcBef>
              <a:buClr>
                <a:srgbClr val="FF0066"/>
              </a:buClr>
              <a:buFont typeface="Symbol"/>
              <a:buChar char=""/>
            </a:pPr>
            <a:endParaRPr lang="ar-IQ" sz="2400" b="1" dirty="0" smtClean="0">
              <a:latin typeface="Times New Roman"/>
              <a:ea typeface="Times New Roman"/>
              <a:cs typeface="+mj-cs"/>
            </a:endParaRPr>
          </a:p>
          <a:p>
            <a:pPr lvl="0" algn="just" rtl="1">
              <a:lnSpc>
                <a:spcPct val="150000"/>
              </a:lnSpc>
              <a:spcBef>
                <a:spcPts val="0"/>
              </a:spcBef>
              <a:buFont typeface="Symbol"/>
              <a:buChar char=""/>
            </a:pPr>
            <a:endParaRPr lang="en-US" sz="2400" dirty="0">
              <a:latin typeface="Times New Roman"/>
              <a:ea typeface="Times New Roman"/>
              <a:cs typeface="+mj-cs"/>
            </a:endParaRPr>
          </a:p>
          <a:p>
            <a:pPr marL="0" indent="0" algn="r" rtl="1">
              <a:buNone/>
            </a:pPr>
            <a:endParaRPr lang="ar-IQ" dirty="0">
              <a:cs typeface="+mj-cs"/>
            </a:endParaRPr>
          </a:p>
          <a:p>
            <a:pPr marL="0" indent="0" algn="r" rtl="1">
              <a:buNone/>
            </a:pPr>
            <a:endParaRPr lang="ar-IQ" dirty="0" smtClean="0">
              <a:cs typeface="+mj-cs"/>
            </a:endParaRPr>
          </a:p>
        </p:txBody>
      </p:sp>
    </p:spTree>
    <p:extLst>
      <p:ext uri="{BB962C8B-B14F-4D97-AF65-F5344CB8AC3E}">
        <p14:creationId xmlns:p14="http://schemas.microsoft.com/office/powerpoint/2010/main" val="2870590778"/>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sz="7300" b="1" dirty="0" smtClean="0"/>
              <a:t>شكراً لاصغائكم</a:t>
            </a:r>
            <a:endParaRPr lang="en-US" sz="7300" b="1" dirty="0"/>
          </a:p>
        </p:txBody>
      </p:sp>
    </p:spTree>
    <p:extLst>
      <p:ext uri="{BB962C8B-B14F-4D97-AF65-F5344CB8AC3E}">
        <p14:creationId xmlns:p14="http://schemas.microsoft.com/office/powerpoint/2010/main" val="21660335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a:t>.</a:t>
            </a:r>
            <a:endParaRPr lang="en-US" sz="800" dirty="0"/>
          </a:p>
        </p:txBody>
      </p:sp>
      <p:sp>
        <p:nvSpPr>
          <p:cNvPr id="3" name="Content Placeholder 2"/>
          <p:cNvSpPr>
            <a:spLocks noGrp="1"/>
          </p:cNvSpPr>
          <p:nvPr>
            <p:ph idx="1"/>
          </p:nvPr>
        </p:nvSpPr>
        <p:spPr>
          <a:xfrm>
            <a:off x="457200" y="228600"/>
            <a:ext cx="8229600" cy="6400800"/>
          </a:xfrm>
        </p:spPr>
        <p:txBody>
          <a:bodyPr/>
          <a:lstStyle/>
          <a:p>
            <a:pPr marL="0" lvl="0" indent="0" algn="just" rtl="1">
              <a:lnSpc>
                <a:spcPct val="150000"/>
              </a:lnSpc>
              <a:spcBef>
                <a:spcPts val="0"/>
              </a:spcBef>
              <a:buNone/>
            </a:pPr>
            <a:endParaRPr lang="en-US" b="1" dirty="0" smtClean="0">
              <a:latin typeface="Times New Roman"/>
              <a:ea typeface="Times New Roman"/>
              <a:cs typeface="Times New Roman"/>
            </a:endParaRPr>
          </a:p>
          <a:p>
            <a:pPr marL="0" lvl="0" indent="0" algn="just" rtl="1">
              <a:lnSpc>
                <a:spcPct val="150000"/>
              </a:lnSpc>
              <a:spcBef>
                <a:spcPts val="0"/>
              </a:spcBef>
              <a:buNone/>
            </a:pPr>
            <a:r>
              <a:rPr lang="ar-IQ" sz="2800" b="1" dirty="0" smtClean="0">
                <a:solidFill>
                  <a:schemeClr val="accent2">
                    <a:lumMod val="75000"/>
                  </a:schemeClr>
                </a:solidFill>
                <a:latin typeface="Times New Roman"/>
                <a:ea typeface="Times New Roman"/>
                <a:cs typeface="Times New Roman"/>
              </a:rPr>
              <a:t>الهدف </a:t>
            </a:r>
            <a:r>
              <a:rPr lang="ar-IQ" sz="2800" b="1" dirty="0">
                <a:solidFill>
                  <a:schemeClr val="accent2">
                    <a:lumMod val="75000"/>
                  </a:schemeClr>
                </a:solidFill>
                <a:latin typeface="Times New Roman"/>
                <a:ea typeface="Times New Roman"/>
                <a:cs typeface="Times New Roman"/>
              </a:rPr>
              <a:t>العام من دراسة إنتاج الخضراوات </a:t>
            </a:r>
            <a:r>
              <a:rPr lang="en-US" sz="2800" b="1" dirty="0">
                <a:solidFill>
                  <a:schemeClr val="tx2">
                    <a:lumMod val="75000"/>
                  </a:schemeClr>
                </a:solidFill>
                <a:latin typeface="Times New Roman"/>
                <a:ea typeface="Times New Roman"/>
                <a:cs typeface="Times New Roman"/>
              </a:rPr>
              <a:t>Vegetable Production</a:t>
            </a:r>
            <a:endParaRPr lang="en-US" sz="2800" dirty="0">
              <a:solidFill>
                <a:schemeClr val="tx2">
                  <a:lumMod val="75000"/>
                </a:schemeClr>
              </a:solidFill>
              <a:latin typeface="Times New Roman"/>
              <a:ea typeface="Times New Roman"/>
            </a:endParaRPr>
          </a:p>
          <a:p>
            <a:pPr lvl="0" algn="just" rtl="1">
              <a:lnSpc>
                <a:spcPct val="150000"/>
              </a:lnSpc>
              <a:spcBef>
                <a:spcPts val="0"/>
              </a:spcBef>
              <a:buClr>
                <a:srgbClr val="FF3399"/>
              </a:buClr>
              <a:buFont typeface="Wingdings" panose="05000000000000000000" pitchFamily="2" charset="2"/>
              <a:buChar char="v"/>
            </a:pPr>
            <a:r>
              <a:rPr lang="ar-IQ" sz="2400" dirty="0">
                <a:latin typeface="Times New Roman"/>
                <a:ea typeface="Times New Roman"/>
                <a:cs typeface="Times New Roman"/>
              </a:rPr>
              <a:t>ان يفرق الطالب بين محاصيل الخضر والفاكهة.</a:t>
            </a:r>
            <a:endParaRPr lang="en-US" sz="2400" dirty="0">
              <a:latin typeface="Times New Roman"/>
              <a:ea typeface="Times New Roman"/>
            </a:endParaRPr>
          </a:p>
          <a:p>
            <a:pPr lvl="0" algn="just" rtl="1">
              <a:lnSpc>
                <a:spcPct val="150000"/>
              </a:lnSpc>
              <a:spcBef>
                <a:spcPts val="0"/>
              </a:spcBef>
              <a:buClr>
                <a:srgbClr val="FF3399"/>
              </a:buClr>
              <a:buFont typeface="Wingdings" panose="05000000000000000000" pitchFamily="2" charset="2"/>
              <a:buChar char="v"/>
            </a:pPr>
            <a:r>
              <a:rPr lang="ar-IQ" sz="2400" dirty="0">
                <a:latin typeface="Times New Roman"/>
                <a:ea typeface="Times New Roman"/>
                <a:cs typeface="Times New Roman"/>
              </a:rPr>
              <a:t>ان يميز بين محاصيل الشتاء والصيف.</a:t>
            </a:r>
            <a:endParaRPr lang="en-US" sz="2400" dirty="0">
              <a:latin typeface="Times New Roman"/>
              <a:ea typeface="Times New Roman"/>
            </a:endParaRPr>
          </a:p>
          <a:p>
            <a:pPr lvl="0" algn="just" rtl="1">
              <a:lnSpc>
                <a:spcPct val="150000"/>
              </a:lnSpc>
              <a:spcBef>
                <a:spcPts val="0"/>
              </a:spcBef>
              <a:buClr>
                <a:srgbClr val="FF3399"/>
              </a:buClr>
              <a:buFont typeface="Wingdings" panose="05000000000000000000" pitchFamily="2" charset="2"/>
              <a:buChar char="v"/>
            </a:pPr>
            <a:r>
              <a:rPr lang="ar-IQ" sz="2400" dirty="0">
                <a:latin typeface="Times New Roman"/>
                <a:ea typeface="Times New Roman"/>
                <a:cs typeface="Times New Roman"/>
              </a:rPr>
              <a:t>أن يدرك أهمية الخضراوات من الناحية الغذائية والطبية. </a:t>
            </a:r>
            <a:endParaRPr lang="en-US" sz="2400" dirty="0">
              <a:latin typeface="Times New Roman"/>
              <a:ea typeface="Times New Roman"/>
            </a:endParaRPr>
          </a:p>
          <a:p>
            <a:pPr lvl="0" algn="just" rtl="1">
              <a:lnSpc>
                <a:spcPct val="150000"/>
              </a:lnSpc>
              <a:spcBef>
                <a:spcPts val="0"/>
              </a:spcBef>
              <a:buClr>
                <a:srgbClr val="FF3399"/>
              </a:buClr>
              <a:buFont typeface="Wingdings" panose="05000000000000000000" pitchFamily="2" charset="2"/>
              <a:buChar char="v"/>
            </a:pPr>
            <a:r>
              <a:rPr lang="ar-IQ" sz="2400" dirty="0">
                <a:latin typeface="Times New Roman"/>
                <a:ea typeface="Times New Roman"/>
                <a:cs typeface="Times New Roman"/>
              </a:rPr>
              <a:t>يعرف أهمية الدورة الزراعية وكيف يمكن تنفيذها في الحقل المكشوف.</a:t>
            </a:r>
            <a:endParaRPr lang="en-US" sz="2400" dirty="0">
              <a:latin typeface="Times New Roman"/>
              <a:ea typeface="Times New Roman"/>
            </a:endParaRPr>
          </a:p>
          <a:p>
            <a:pPr algn="r" rtl="1">
              <a:buFont typeface="Wingdings" panose="05000000000000000000" pitchFamily="2" charset="2"/>
              <a:buChar char="Ø"/>
            </a:pPr>
            <a:endParaRPr lang="en-US" dirty="0"/>
          </a:p>
        </p:txBody>
      </p:sp>
    </p:spTree>
    <p:extLst>
      <p:ext uri="{BB962C8B-B14F-4D97-AF65-F5344CB8AC3E}">
        <p14:creationId xmlns:p14="http://schemas.microsoft.com/office/powerpoint/2010/main" val="408109847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04800"/>
            <a:ext cx="8229600" cy="6248400"/>
          </a:xfrm>
        </p:spPr>
        <p:txBody>
          <a:bodyPr>
            <a:normAutofit/>
          </a:bodyPr>
          <a:lstStyle/>
          <a:p>
            <a:pPr marL="0" indent="0" algn="r" rtl="1">
              <a:buNone/>
            </a:pPr>
            <a:endParaRPr lang="en-US" sz="2800" b="1" dirty="0" smtClean="0">
              <a:cs typeface="+mj-cs"/>
            </a:endParaRPr>
          </a:p>
          <a:p>
            <a:pPr marL="0" indent="0" algn="r" rtl="1">
              <a:buNone/>
            </a:pPr>
            <a:endParaRPr lang="en-US" sz="2800" b="1" dirty="0">
              <a:cs typeface="+mj-cs"/>
            </a:endParaRPr>
          </a:p>
          <a:p>
            <a:pPr marL="0" indent="0" algn="r" rtl="1">
              <a:buNone/>
            </a:pPr>
            <a:r>
              <a:rPr lang="ar-IQ" sz="2800" b="1" dirty="0" smtClean="0">
                <a:solidFill>
                  <a:schemeClr val="accent2">
                    <a:lumMod val="75000"/>
                  </a:schemeClr>
                </a:solidFill>
                <a:cs typeface="+mj-cs"/>
              </a:rPr>
              <a:t>تعريف </a:t>
            </a:r>
            <a:r>
              <a:rPr lang="ar-IQ" sz="2800" b="1" dirty="0">
                <a:solidFill>
                  <a:schemeClr val="accent2">
                    <a:lumMod val="75000"/>
                  </a:schemeClr>
                </a:solidFill>
                <a:cs typeface="+mj-cs"/>
              </a:rPr>
              <a:t>محاصيل الخضر </a:t>
            </a:r>
            <a:r>
              <a:rPr lang="en-US" sz="2800" b="1" dirty="0">
                <a:solidFill>
                  <a:schemeClr val="accent1">
                    <a:lumMod val="75000"/>
                  </a:schemeClr>
                </a:solidFill>
                <a:cs typeface="+mj-cs"/>
              </a:rPr>
              <a:t>Vegetable Crops</a:t>
            </a:r>
          </a:p>
          <a:p>
            <a:pPr marL="177800" indent="-177800" algn="just" rtl="1">
              <a:buNone/>
            </a:pPr>
            <a:r>
              <a:rPr lang="ar-IQ" sz="2800" dirty="0" smtClean="0">
                <a:cs typeface="+mj-cs"/>
              </a:rPr>
              <a:t>- </a:t>
            </a:r>
            <a:r>
              <a:rPr lang="ar-IQ" sz="2400" dirty="0" smtClean="0">
                <a:cs typeface="+mj-cs"/>
              </a:rPr>
              <a:t>هي </a:t>
            </a:r>
            <a:r>
              <a:rPr lang="ar-IQ" sz="2400" dirty="0">
                <a:cs typeface="+mj-cs"/>
              </a:rPr>
              <a:t>عبارة عن انواع نباتية عشبية بعضها حولي وبعضها ذو حولين ونادرا ما تكون معمره وتزرع سنويا وتحتاج الى عناية خاصة اثناء زراعتها وإنتاجها وتداولها وتخزينها وتدخل كأحد الفروع الرئيسة في البستنة (فاكهة,خضر وزينة) ويسمى العلم الذي يهتم بزراعتها وانتاجها بعلم الخضر. </a:t>
            </a:r>
            <a:endParaRPr lang="ar-IQ" sz="2400" dirty="0" smtClean="0">
              <a:cs typeface="+mj-cs"/>
            </a:endParaRPr>
          </a:p>
          <a:p>
            <a:pPr marL="177800" indent="-177800" algn="just" rtl="1">
              <a:buFontTx/>
              <a:buChar char="-"/>
            </a:pPr>
            <a:r>
              <a:rPr lang="ar-IQ" sz="2400" dirty="0" smtClean="0">
                <a:cs typeface="+mj-cs"/>
              </a:rPr>
              <a:t>وتتميز </a:t>
            </a:r>
            <a:r>
              <a:rPr lang="ar-IQ" sz="2400" dirty="0">
                <a:cs typeface="+mj-cs"/>
              </a:rPr>
              <a:t>الخضراوات عن محاصيل الحقل بأنها لا تحتاج الى مساحات واسعة عند زراعتها كما انها لاتحتاج الى عمليات تصنيعية خاصة لاعدادها للاستهلاك كما هو الحال في محاصيل الحقل. </a:t>
            </a:r>
            <a:endParaRPr lang="ar-IQ" sz="2400" dirty="0" smtClean="0">
              <a:cs typeface="+mj-cs"/>
            </a:endParaRPr>
          </a:p>
          <a:p>
            <a:pPr marL="177800" indent="-177800" algn="just" rtl="1">
              <a:buFontTx/>
              <a:buChar char="-"/>
            </a:pPr>
            <a:r>
              <a:rPr lang="ar-IQ" sz="2400" dirty="0" smtClean="0">
                <a:cs typeface="+mj-cs"/>
              </a:rPr>
              <a:t>توجد </a:t>
            </a:r>
            <a:r>
              <a:rPr lang="ar-IQ" sz="2400" dirty="0">
                <a:cs typeface="+mj-cs"/>
              </a:rPr>
              <a:t>في العالم انواع عديدة من الخضراوات وقد ذكر منها العالم   </a:t>
            </a:r>
            <a:r>
              <a:rPr lang="en-US" sz="2400" dirty="0">
                <a:cs typeface="+mj-cs"/>
              </a:rPr>
              <a:t>Bailey</a:t>
            </a:r>
            <a:r>
              <a:rPr lang="ar-IQ" sz="2400" dirty="0">
                <a:cs typeface="+mj-cs"/>
              </a:rPr>
              <a:t>مايقارب حوالي 247 نوعا الا ان ما يزرع من هذه الانواع لايزيد عن 30 نوعا</a:t>
            </a:r>
            <a:r>
              <a:rPr lang="ar-IQ" sz="2400" dirty="0" smtClean="0">
                <a:cs typeface="+mj-cs"/>
              </a:rPr>
              <a:t>.... يتبع</a:t>
            </a:r>
            <a:endParaRPr lang="ar-IQ" sz="2400" dirty="0">
              <a:cs typeface="+mj-cs"/>
            </a:endParaRPr>
          </a:p>
          <a:p>
            <a:pPr marL="0" indent="0" algn="r" rtl="1">
              <a:buNone/>
            </a:pPr>
            <a:endParaRPr lang="en-US" sz="2400" dirty="0">
              <a:cs typeface="+mj-cs"/>
            </a:endParaRPr>
          </a:p>
        </p:txBody>
      </p:sp>
    </p:spTree>
    <p:extLst>
      <p:ext uri="{BB962C8B-B14F-4D97-AF65-F5344CB8AC3E}">
        <p14:creationId xmlns:p14="http://schemas.microsoft.com/office/powerpoint/2010/main" val="321542361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r"/>
            <a:r>
              <a:rPr lang="ar-IQ" sz="2800" b="1" dirty="0">
                <a:solidFill>
                  <a:schemeClr val="accent2">
                    <a:lumMod val="75000"/>
                  </a:schemeClr>
                </a:solidFill>
              </a:rPr>
              <a:t>	</a:t>
            </a:r>
            <a:r>
              <a:rPr lang="ar-IQ" sz="2800" b="1" dirty="0" smtClean="0">
                <a:solidFill>
                  <a:schemeClr val="accent2">
                    <a:lumMod val="75000"/>
                  </a:schemeClr>
                </a:solidFill>
              </a:rPr>
              <a:t>ماهو </a:t>
            </a:r>
            <a:r>
              <a:rPr lang="ar-IQ" sz="2800" b="1" dirty="0">
                <a:solidFill>
                  <a:schemeClr val="accent2">
                    <a:lumMod val="75000"/>
                  </a:schemeClr>
                </a:solidFill>
              </a:rPr>
              <a:t>الفرق بين </a:t>
            </a:r>
            <a:r>
              <a:rPr lang="ar-IQ" sz="2800" b="1" dirty="0" smtClean="0">
                <a:solidFill>
                  <a:schemeClr val="accent2">
                    <a:lumMod val="75000"/>
                  </a:schemeClr>
                </a:solidFill>
              </a:rPr>
              <a:t>الفواكة </a:t>
            </a:r>
            <a:r>
              <a:rPr lang="ar-IQ" sz="2800" b="1" dirty="0">
                <a:solidFill>
                  <a:schemeClr val="accent2">
                    <a:lumMod val="75000"/>
                  </a:schemeClr>
                </a:solidFill>
              </a:rPr>
              <a:t>والخضراوات؟</a:t>
            </a:r>
            <a:endParaRPr lang="en-US" sz="2800" b="1" dirty="0">
              <a:solidFill>
                <a:schemeClr val="accent2">
                  <a:lumMod val="75000"/>
                </a:schemeClr>
              </a:solidFill>
            </a:endParaRPr>
          </a:p>
        </p:txBody>
      </p:sp>
      <p:sp>
        <p:nvSpPr>
          <p:cNvPr id="2" name="Text Placeholder 1"/>
          <p:cNvSpPr>
            <a:spLocks noGrp="1"/>
          </p:cNvSpPr>
          <p:nvPr>
            <p:ph type="body" idx="1"/>
          </p:nvPr>
        </p:nvSpPr>
        <p:spPr/>
        <p:txBody>
          <a:bodyPr/>
          <a:lstStyle/>
          <a:p>
            <a:pPr algn="ctr"/>
            <a:r>
              <a:rPr lang="ar-IQ" u="sng" dirty="0" smtClean="0">
                <a:solidFill>
                  <a:srgbClr val="FF0000"/>
                </a:solidFill>
                <a:cs typeface="+mj-cs"/>
              </a:rPr>
              <a:t>الخضروات</a:t>
            </a:r>
            <a:endParaRPr lang="en-US" u="sng" dirty="0">
              <a:solidFill>
                <a:srgbClr val="FF0000"/>
              </a:solidFill>
              <a:cs typeface="+mj-cs"/>
            </a:endParaRPr>
          </a:p>
        </p:txBody>
      </p:sp>
      <p:sp>
        <p:nvSpPr>
          <p:cNvPr id="5" name="Content Placeholder 4"/>
          <p:cNvSpPr>
            <a:spLocks noGrp="1"/>
          </p:cNvSpPr>
          <p:nvPr>
            <p:ph sz="half" idx="2"/>
          </p:nvPr>
        </p:nvSpPr>
        <p:spPr/>
        <p:txBody>
          <a:bodyPr>
            <a:normAutofit/>
          </a:bodyPr>
          <a:lstStyle/>
          <a:p>
            <a:pPr algn="r" rtl="1">
              <a:buClr>
                <a:srgbClr val="FF3399"/>
              </a:buClr>
            </a:pPr>
            <a:r>
              <a:rPr lang="ar-IQ" sz="2000" dirty="0"/>
              <a:t>نباتات غير </a:t>
            </a:r>
            <a:r>
              <a:rPr lang="ar-IQ" sz="2000" dirty="0" smtClean="0"/>
              <a:t>معمرة</a:t>
            </a:r>
          </a:p>
          <a:p>
            <a:pPr algn="r" rtl="1">
              <a:buClr>
                <a:srgbClr val="FF3399"/>
              </a:buClr>
            </a:pPr>
            <a:r>
              <a:rPr lang="ar-IQ" sz="2000" dirty="0"/>
              <a:t>تؤكل منها اجزاء مختلفة مثل الثمار, الاوراق, السيقان , الجذور و </a:t>
            </a:r>
            <a:r>
              <a:rPr lang="ar-IQ" sz="2000" dirty="0" smtClean="0"/>
              <a:t>البراعم</a:t>
            </a:r>
          </a:p>
          <a:p>
            <a:pPr algn="r" rtl="1">
              <a:buClr>
                <a:srgbClr val="FF3399"/>
              </a:buClr>
            </a:pPr>
            <a:r>
              <a:rPr lang="ar-IQ" sz="2000" dirty="0"/>
              <a:t>نباتات </a:t>
            </a:r>
            <a:r>
              <a:rPr lang="ar-IQ" sz="2000" dirty="0" smtClean="0"/>
              <a:t>عشبية</a:t>
            </a:r>
          </a:p>
          <a:p>
            <a:pPr algn="r" rtl="1">
              <a:buClr>
                <a:srgbClr val="FF3399"/>
              </a:buClr>
            </a:pPr>
            <a:r>
              <a:rPr lang="ar-IQ" sz="2000" dirty="0"/>
              <a:t>تزرع على مسافات </a:t>
            </a:r>
            <a:r>
              <a:rPr lang="ar-IQ" sz="2000" dirty="0" smtClean="0"/>
              <a:t>صغيرة(بالسم)</a:t>
            </a:r>
          </a:p>
          <a:p>
            <a:pPr algn="r" rtl="1">
              <a:buClr>
                <a:srgbClr val="FF3399"/>
              </a:buClr>
            </a:pPr>
            <a:r>
              <a:rPr lang="ar-IQ" sz="2000" dirty="0"/>
              <a:t>يمكن زراعتها داخل  البيوت </a:t>
            </a:r>
            <a:r>
              <a:rPr lang="ar-IQ" sz="2000" dirty="0" smtClean="0"/>
              <a:t>المحمية</a:t>
            </a:r>
          </a:p>
          <a:p>
            <a:pPr algn="r" rtl="1">
              <a:buClr>
                <a:srgbClr val="FF3399"/>
              </a:buClr>
            </a:pPr>
            <a:r>
              <a:rPr lang="ar-IQ" sz="2000" dirty="0"/>
              <a:t>تنتج على طول السنة لان طور الراحة فيها </a:t>
            </a:r>
            <a:r>
              <a:rPr lang="ar-IQ" sz="2000" dirty="0" smtClean="0"/>
              <a:t>قصير</a:t>
            </a:r>
          </a:p>
          <a:p>
            <a:pPr algn="r" rtl="1">
              <a:buClr>
                <a:srgbClr val="FF3399"/>
              </a:buClr>
            </a:pPr>
            <a:r>
              <a:rPr lang="ar-IQ" sz="2000" dirty="0"/>
              <a:t>تحتوي الثمار على عدد كبير من </a:t>
            </a:r>
            <a:r>
              <a:rPr lang="ar-IQ" sz="2000" dirty="0" smtClean="0"/>
              <a:t>البذور</a:t>
            </a:r>
          </a:p>
          <a:p>
            <a:pPr algn="r" rtl="1">
              <a:buClr>
                <a:srgbClr val="FF3399"/>
              </a:buClr>
            </a:pPr>
            <a:r>
              <a:rPr lang="ar-IQ" sz="2000" dirty="0"/>
              <a:t>تؤكل الثمار طازجة او </a:t>
            </a:r>
            <a:r>
              <a:rPr lang="ar-IQ" sz="2000" dirty="0" smtClean="0"/>
              <a:t>مطبوخة</a:t>
            </a:r>
            <a:endParaRPr lang="ar-IQ" sz="2000" dirty="0"/>
          </a:p>
          <a:p>
            <a:pPr marL="0" indent="0" algn="r" rtl="1">
              <a:buClr>
                <a:srgbClr val="FF3399"/>
              </a:buClr>
              <a:buNone/>
            </a:pPr>
            <a:endParaRPr lang="en-US" sz="2000" dirty="0"/>
          </a:p>
        </p:txBody>
      </p:sp>
      <p:sp>
        <p:nvSpPr>
          <p:cNvPr id="3" name="Text Placeholder 2"/>
          <p:cNvSpPr>
            <a:spLocks noGrp="1"/>
          </p:cNvSpPr>
          <p:nvPr>
            <p:ph type="body" sz="quarter" idx="3"/>
          </p:nvPr>
        </p:nvSpPr>
        <p:spPr/>
        <p:txBody>
          <a:bodyPr/>
          <a:lstStyle/>
          <a:p>
            <a:pPr algn="ctr"/>
            <a:r>
              <a:rPr lang="ar-IQ" u="sng" dirty="0" smtClean="0">
                <a:solidFill>
                  <a:srgbClr val="FF0000"/>
                </a:solidFill>
                <a:cs typeface="+mj-cs"/>
              </a:rPr>
              <a:t>الفواكة</a:t>
            </a:r>
            <a:endParaRPr lang="en-US" u="sng" dirty="0">
              <a:solidFill>
                <a:srgbClr val="FF0000"/>
              </a:solidFill>
              <a:cs typeface="+mj-cs"/>
            </a:endParaRPr>
          </a:p>
        </p:txBody>
      </p:sp>
      <p:sp>
        <p:nvSpPr>
          <p:cNvPr id="6" name="Content Placeholder 5"/>
          <p:cNvSpPr>
            <a:spLocks noGrp="1"/>
          </p:cNvSpPr>
          <p:nvPr>
            <p:ph sz="quarter" idx="4"/>
          </p:nvPr>
        </p:nvSpPr>
        <p:spPr/>
        <p:txBody>
          <a:bodyPr/>
          <a:lstStyle/>
          <a:p>
            <a:pPr algn="r" rtl="1">
              <a:buClr>
                <a:srgbClr val="FF3399"/>
              </a:buClr>
            </a:pPr>
            <a:r>
              <a:rPr lang="ar-IQ" sz="2000" dirty="0" smtClean="0"/>
              <a:t>نباتات </a:t>
            </a:r>
            <a:r>
              <a:rPr lang="ar-IQ" sz="2000" dirty="0"/>
              <a:t>معمرة </a:t>
            </a:r>
            <a:endParaRPr lang="ar-IQ" sz="2000" dirty="0" smtClean="0"/>
          </a:p>
          <a:p>
            <a:pPr algn="r" rtl="1">
              <a:buClr>
                <a:srgbClr val="FF3399"/>
              </a:buClr>
            </a:pPr>
            <a:r>
              <a:rPr lang="ar-IQ" sz="2000" dirty="0" smtClean="0"/>
              <a:t>تؤكل </a:t>
            </a:r>
            <a:r>
              <a:rPr lang="ar-IQ" sz="2000" dirty="0"/>
              <a:t>ثمارها </a:t>
            </a:r>
            <a:r>
              <a:rPr lang="ar-IQ" sz="2000" dirty="0" smtClean="0"/>
              <a:t>فقط</a:t>
            </a:r>
          </a:p>
          <a:p>
            <a:pPr algn="r" rtl="1">
              <a:buClr>
                <a:srgbClr val="FF3399"/>
              </a:buClr>
            </a:pPr>
            <a:endParaRPr lang="ar-IQ" sz="2000" dirty="0" smtClean="0"/>
          </a:p>
          <a:p>
            <a:pPr algn="r" rtl="1">
              <a:buClr>
                <a:srgbClr val="FF3399"/>
              </a:buClr>
            </a:pPr>
            <a:r>
              <a:rPr lang="ar-IQ" sz="2000" dirty="0" smtClean="0"/>
              <a:t>اشجار </a:t>
            </a:r>
            <a:r>
              <a:rPr lang="ar-IQ" sz="2000" dirty="0"/>
              <a:t>و شجيرات </a:t>
            </a:r>
            <a:endParaRPr lang="ar-IQ" sz="2000" dirty="0" smtClean="0"/>
          </a:p>
          <a:p>
            <a:pPr algn="r" rtl="1">
              <a:buClr>
                <a:srgbClr val="FF3399"/>
              </a:buClr>
            </a:pPr>
            <a:r>
              <a:rPr lang="ar-IQ" sz="2000" dirty="0" smtClean="0"/>
              <a:t>تزرع </a:t>
            </a:r>
            <a:r>
              <a:rPr lang="ar-IQ" sz="2000" dirty="0"/>
              <a:t>على مسافات كبيرة(بالمتر) </a:t>
            </a:r>
            <a:endParaRPr lang="ar-IQ" sz="2000" dirty="0" smtClean="0"/>
          </a:p>
          <a:p>
            <a:pPr algn="r" rtl="1">
              <a:buClr>
                <a:srgbClr val="FF3399"/>
              </a:buClr>
            </a:pPr>
            <a:r>
              <a:rPr lang="ar-IQ" sz="2000" dirty="0" smtClean="0"/>
              <a:t>يصعب </a:t>
            </a:r>
            <a:r>
              <a:rPr lang="ar-IQ" sz="2000" dirty="0"/>
              <a:t>زراعتها داخل البيوت </a:t>
            </a:r>
            <a:r>
              <a:rPr lang="ar-IQ" sz="2000" dirty="0" smtClean="0"/>
              <a:t>المحمية</a:t>
            </a:r>
          </a:p>
          <a:p>
            <a:pPr algn="r" rtl="1">
              <a:buClr>
                <a:srgbClr val="FF3399"/>
              </a:buClr>
            </a:pPr>
            <a:r>
              <a:rPr lang="ar-IQ" sz="2000" dirty="0" smtClean="0"/>
              <a:t>تنتج </a:t>
            </a:r>
            <a:r>
              <a:rPr lang="ar-IQ" sz="2000" dirty="0"/>
              <a:t>مرة واحدة في السنة لان طور الراحة فيها طويل </a:t>
            </a:r>
            <a:endParaRPr lang="ar-IQ" sz="2000" dirty="0" smtClean="0"/>
          </a:p>
          <a:p>
            <a:pPr algn="r" rtl="1">
              <a:buClr>
                <a:srgbClr val="FF3399"/>
              </a:buClr>
            </a:pPr>
            <a:r>
              <a:rPr lang="ar-IQ" sz="2000" dirty="0" smtClean="0"/>
              <a:t>يوجد </a:t>
            </a:r>
            <a:r>
              <a:rPr lang="ar-IQ" sz="2000" dirty="0"/>
              <a:t>عدد بسيط من البذور داخل </a:t>
            </a:r>
            <a:r>
              <a:rPr lang="ar-IQ" sz="2000" dirty="0" smtClean="0"/>
              <a:t>الثمار</a:t>
            </a:r>
          </a:p>
          <a:p>
            <a:pPr algn="r" rtl="1">
              <a:buClr>
                <a:srgbClr val="FF3399"/>
              </a:buClr>
            </a:pPr>
            <a:r>
              <a:rPr lang="ar-IQ" sz="2000" dirty="0" smtClean="0"/>
              <a:t>تؤكل </a:t>
            </a:r>
            <a:r>
              <a:rPr lang="ar-IQ" sz="2000" dirty="0"/>
              <a:t>الثمار طازجة </a:t>
            </a:r>
            <a:endParaRPr lang="en-US" sz="2000" dirty="0"/>
          </a:p>
        </p:txBody>
      </p:sp>
    </p:spTree>
    <p:extLst>
      <p:ext uri="{BB962C8B-B14F-4D97-AF65-F5344CB8AC3E}">
        <p14:creationId xmlns:p14="http://schemas.microsoft.com/office/powerpoint/2010/main" val="605608389"/>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r"/>
            <a:r>
              <a:rPr lang="ar-IQ" sz="2800" b="1" dirty="0">
                <a:solidFill>
                  <a:schemeClr val="accent2">
                    <a:lumMod val="75000"/>
                  </a:schemeClr>
                </a:solidFill>
              </a:rPr>
              <a:t>	مناطق زراعة الخضر في العالم</a:t>
            </a:r>
            <a:endParaRPr lang="en-US" sz="2800" b="1" dirty="0">
              <a:solidFill>
                <a:schemeClr val="accent2">
                  <a:lumMod val="75000"/>
                </a:schemeClr>
              </a:solidFill>
            </a:endParaRPr>
          </a:p>
        </p:txBody>
      </p:sp>
      <p:sp>
        <p:nvSpPr>
          <p:cNvPr id="8" name="Content Placeholder 7"/>
          <p:cNvSpPr>
            <a:spLocks noGrp="1"/>
          </p:cNvSpPr>
          <p:nvPr>
            <p:ph idx="1"/>
          </p:nvPr>
        </p:nvSpPr>
        <p:spPr/>
        <p:txBody>
          <a:bodyPr>
            <a:normAutofit/>
          </a:bodyPr>
          <a:lstStyle/>
          <a:p>
            <a:pPr marL="95250" indent="-95250" algn="just" rtl="1">
              <a:buNone/>
            </a:pPr>
            <a:r>
              <a:rPr lang="en-US" sz="2800" dirty="0" smtClean="0">
                <a:cs typeface="+mj-cs"/>
              </a:rPr>
              <a:t>-</a:t>
            </a:r>
            <a:r>
              <a:rPr lang="ar-IQ" sz="2800" dirty="0" smtClean="0">
                <a:cs typeface="+mj-cs"/>
              </a:rPr>
              <a:t>يعد </a:t>
            </a:r>
            <a:r>
              <a:rPr lang="ar-IQ" sz="2800" dirty="0">
                <a:cs typeface="+mj-cs"/>
              </a:rPr>
              <a:t>الموطن الاصلي للمحصول هو المكان الذي وجد به لاول مرة وقد نشأت محاصيل الخضر في مناطق مختلفة من العالم لذلك يوجد لبعضها اكثر من منطقة نشوء واحدة </a:t>
            </a:r>
            <a:endParaRPr lang="ar-IQ" sz="2800" dirty="0" smtClean="0">
              <a:cs typeface="+mj-cs"/>
            </a:endParaRPr>
          </a:p>
          <a:p>
            <a:pPr marL="95250" indent="-95250" algn="just" rtl="1">
              <a:buNone/>
            </a:pPr>
            <a:r>
              <a:rPr lang="ar-IQ" sz="2800" dirty="0" smtClean="0">
                <a:cs typeface="+mj-cs"/>
              </a:rPr>
              <a:t>-بصورة </a:t>
            </a:r>
            <a:r>
              <a:rPr lang="ar-IQ" sz="2800" dirty="0">
                <a:cs typeface="+mj-cs"/>
              </a:rPr>
              <a:t>عامة توجد محاصيل الخضر في مناطق مختلفة في العالم نتيجة للظروف الملائمة التي ساعدت على انتشارها الا ان هناك مناطق مميزة في العالم لانتاج محاصيل الخضر هي بالترتيب: </a:t>
            </a:r>
            <a:endParaRPr lang="ar-IQ" sz="2800" dirty="0" smtClean="0">
              <a:cs typeface="+mj-cs"/>
            </a:endParaRPr>
          </a:p>
          <a:p>
            <a:pPr marL="95250" indent="-95250" algn="just" rtl="1">
              <a:buNone/>
            </a:pPr>
            <a:r>
              <a:rPr lang="ar-IQ" sz="2800" dirty="0" smtClean="0">
                <a:cs typeface="+mj-cs"/>
              </a:rPr>
              <a:t>1- </a:t>
            </a:r>
            <a:r>
              <a:rPr lang="ar-IQ" sz="2800" dirty="0">
                <a:cs typeface="+mj-cs"/>
              </a:rPr>
              <a:t>كندا و امريكا  2- وسط اوربا  3- شمال وجنوب افريقيا  4- روسيا  5- الارجنتين و جنوب البرازيل  6- الصين  7- الهند  8- استراليا.</a:t>
            </a:r>
            <a:endParaRPr lang="en-US" sz="2800" dirty="0">
              <a:cs typeface="+mj-cs"/>
            </a:endParaRPr>
          </a:p>
        </p:txBody>
      </p:sp>
    </p:spTree>
    <p:extLst>
      <p:ext uri="{BB962C8B-B14F-4D97-AF65-F5344CB8AC3E}">
        <p14:creationId xmlns:p14="http://schemas.microsoft.com/office/powerpoint/2010/main" val="3162439990"/>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a:t>.</a:t>
            </a:r>
            <a:endParaRPr lang="en-US" sz="800" dirty="0"/>
          </a:p>
        </p:txBody>
      </p:sp>
      <p:sp>
        <p:nvSpPr>
          <p:cNvPr id="3" name="Content Placeholder 2"/>
          <p:cNvSpPr>
            <a:spLocks noGrp="1"/>
          </p:cNvSpPr>
          <p:nvPr>
            <p:ph idx="1"/>
          </p:nvPr>
        </p:nvSpPr>
        <p:spPr>
          <a:xfrm>
            <a:off x="457200" y="381000"/>
            <a:ext cx="8229600" cy="6248400"/>
          </a:xfrm>
        </p:spPr>
        <p:txBody>
          <a:bodyPr>
            <a:normAutofit/>
          </a:bodyPr>
          <a:lstStyle/>
          <a:p>
            <a:pPr marL="95250" indent="-95250" algn="just" rtl="1">
              <a:buNone/>
            </a:pPr>
            <a:r>
              <a:rPr lang="ar-IQ" sz="2400" dirty="0" smtClean="0">
                <a:cs typeface="+mj-cs"/>
              </a:rPr>
              <a:t>-يتوقف </a:t>
            </a:r>
            <a:r>
              <a:rPr lang="ar-IQ" sz="2400" dirty="0">
                <a:cs typeface="+mj-cs"/>
              </a:rPr>
              <a:t>توزيع الانواع المختلفة لمحاصيل الخضر في العالم وانتشارها على عدة عوامل تتداخل مع بعضها من اجل انتشار محصول معين ويمكن وضع هذه العوامل في مجموعتين </a:t>
            </a:r>
            <a:r>
              <a:rPr lang="ar-IQ" sz="2400" dirty="0" smtClean="0">
                <a:cs typeface="+mj-cs"/>
              </a:rPr>
              <a:t>رئيستين هما</a:t>
            </a:r>
            <a:r>
              <a:rPr lang="en-US" sz="2400" dirty="0" smtClean="0">
                <a:cs typeface="+mj-cs"/>
              </a:rPr>
              <a:t>:</a:t>
            </a:r>
          </a:p>
          <a:p>
            <a:pPr marL="457200" indent="-457200" algn="just" rtl="1">
              <a:buClr>
                <a:srgbClr val="FF3399"/>
              </a:buClr>
              <a:buFont typeface="+mj-lt"/>
              <a:buAutoNum type="arabicPeriod"/>
            </a:pPr>
            <a:r>
              <a:rPr lang="ar-IQ" sz="2400" dirty="0" smtClean="0">
                <a:cs typeface="+mj-cs"/>
              </a:rPr>
              <a:t>العوامل </a:t>
            </a:r>
            <a:r>
              <a:rPr lang="ar-IQ" sz="2400" dirty="0">
                <a:cs typeface="+mj-cs"/>
              </a:rPr>
              <a:t>الاساسية وهي التي تحدد نجاح نمو المحصول وتضم العوامل المناخية ومن اهمها درجة الحرارة التي تعد من اهم العوامل المناخية المحددة لنجاح زراعة المحصول وياتي بعدها الضوء من حيث الاهمية ويقصد به طول الفترة الضوئية وشدة الاضاءة </a:t>
            </a:r>
            <a:r>
              <a:rPr lang="ar-IQ" sz="2400" dirty="0" smtClean="0">
                <a:cs typeface="+mj-cs"/>
              </a:rPr>
              <a:t>.</a:t>
            </a:r>
            <a:endParaRPr lang="en-US" sz="2400" dirty="0" smtClean="0">
              <a:cs typeface="+mj-cs"/>
            </a:endParaRPr>
          </a:p>
          <a:p>
            <a:pPr marL="457200" indent="-457200" algn="just" rtl="1">
              <a:buClr>
                <a:srgbClr val="FF3399"/>
              </a:buClr>
              <a:buFont typeface="+mj-lt"/>
              <a:buAutoNum type="arabicPeriod"/>
            </a:pPr>
            <a:r>
              <a:rPr lang="ar-IQ" sz="2400" dirty="0" smtClean="0">
                <a:cs typeface="+mj-cs"/>
              </a:rPr>
              <a:t>العوامل </a:t>
            </a:r>
            <a:r>
              <a:rPr lang="ar-IQ" sz="2400" dirty="0">
                <a:cs typeface="+mj-cs"/>
              </a:rPr>
              <a:t>الثانوية ويكون لها دور ثانوي في انتشار المحصول </a:t>
            </a:r>
            <a:r>
              <a:rPr lang="ar-IQ" sz="2400" dirty="0" smtClean="0">
                <a:cs typeface="+mj-cs"/>
              </a:rPr>
              <a:t>وتشمل</a:t>
            </a:r>
            <a:r>
              <a:rPr lang="en-US" sz="2400" dirty="0" smtClean="0">
                <a:cs typeface="+mj-cs"/>
              </a:rPr>
              <a:t>:</a:t>
            </a:r>
          </a:p>
          <a:p>
            <a:pPr marL="804863" indent="-804863" algn="just" rtl="1">
              <a:buNone/>
            </a:pPr>
            <a:r>
              <a:rPr lang="ar-IQ" sz="2400" dirty="0" smtClean="0">
                <a:cs typeface="+mj-cs"/>
              </a:rPr>
              <a:t>       </a:t>
            </a:r>
            <a:r>
              <a:rPr lang="ar-IQ" sz="2400" dirty="0" smtClean="0">
                <a:solidFill>
                  <a:srgbClr val="FF0066"/>
                </a:solidFill>
                <a:cs typeface="+mj-cs"/>
              </a:rPr>
              <a:t>أ-</a:t>
            </a:r>
            <a:r>
              <a:rPr lang="ar-IQ" sz="2400" dirty="0" smtClean="0">
                <a:cs typeface="+mj-cs"/>
              </a:rPr>
              <a:t> العوامل </a:t>
            </a:r>
            <a:r>
              <a:rPr lang="ar-IQ" sz="2400" dirty="0">
                <a:cs typeface="+mj-cs"/>
              </a:rPr>
              <a:t>الارضية اذ قد تكون العوامل المناخية احيانا ملائمة لنمو المحصول الا ان التربة غير صالحة لنموه لذلك تعد عوامل التربة من العوامل الثانوية التي تحدد نجاح زراعة الخضر من حيث نمو وكثافة النبات داخل المنطقة </a:t>
            </a:r>
            <a:r>
              <a:rPr lang="ar-IQ" sz="2400" dirty="0" smtClean="0">
                <a:cs typeface="+mj-cs"/>
              </a:rPr>
              <a:t>نفسها</a:t>
            </a:r>
            <a:endParaRPr lang="en-US" sz="2400" dirty="0" smtClean="0">
              <a:cs typeface="+mj-cs"/>
            </a:endParaRPr>
          </a:p>
          <a:p>
            <a:pPr marL="804863" indent="-804863" algn="just" rtl="1">
              <a:buNone/>
            </a:pPr>
            <a:r>
              <a:rPr lang="ar-IQ" sz="2400" dirty="0" smtClean="0">
                <a:cs typeface="+mj-cs"/>
              </a:rPr>
              <a:t>       </a:t>
            </a:r>
            <a:r>
              <a:rPr lang="ar-IQ" sz="2400" dirty="0" smtClean="0">
                <a:solidFill>
                  <a:srgbClr val="FF0066"/>
                </a:solidFill>
                <a:cs typeface="+mj-cs"/>
              </a:rPr>
              <a:t>ب-</a:t>
            </a:r>
            <a:r>
              <a:rPr lang="ar-IQ" sz="2400" dirty="0" smtClean="0">
                <a:cs typeface="+mj-cs"/>
              </a:rPr>
              <a:t> العوامل </a:t>
            </a:r>
            <a:r>
              <a:rPr lang="ar-IQ" sz="2400" dirty="0">
                <a:cs typeface="+mj-cs"/>
              </a:rPr>
              <a:t>الحيوية يقصد بها دور الانسان في انتشار ونقل المحاصيل من المناطق البعيدة الى المناطق القريبة كما ان التدخل البشري في مكافحة الامراض والحشرات وتطبيق الابحاث العلمية جميعها تعد عوامل حيوية ثانوية</a:t>
            </a:r>
            <a:r>
              <a:rPr lang="ar-IQ" sz="2400" dirty="0" smtClean="0">
                <a:cs typeface="+mj-cs"/>
              </a:rPr>
              <a:t>....... يتبع</a:t>
            </a:r>
            <a:endParaRPr lang="en-US" sz="2400" dirty="0">
              <a:cs typeface="+mj-cs"/>
            </a:endParaRPr>
          </a:p>
        </p:txBody>
      </p:sp>
    </p:spTree>
    <p:extLst>
      <p:ext uri="{BB962C8B-B14F-4D97-AF65-F5344CB8AC3E}">
        <p14:creationId xmlns:p14="http://schemas.microsoft.com/office/powerpoint/2010/main" val="389887855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2800" b="1" dirty="0">
                <a:solidFill>
                  <a:schemeClr val="accent2">
                    <a:lumMod val="75000"/>
                  </a:schemeClr>
                </a:solidFill>
              </a:rPr>
              <a:t>	مناطق زراعة الخضر في العراق </a:t>
            </a:r>
            <a:endParaRPr lang="en-US" sz="2800" b="1"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marL="177800" indent="-177800" algn="just" rtl="1">
              <a:buNone/>
            </a:pPr>
            <a:r>
              <a:rPr lang="ar-IQ" sz="2400" dirty="0" smtClean="0">
                <a:cs typeface="+mj-cs"/>
              </a:rPr>
              <a:t>- تحتل </a:t>
            </a:r>
            <a:r>
              <a:rPr lang="ar-IQ" sz="2400" dirty="0">
                <a:cs typeface="+mj-cs"/>
              </a:rPr>
              <a:t>محاصيل الخضر 4% من المساحة الصالحة للزراعة في العراق وتقدر هذه المساحة بـ 750 ألف دونم منها 150 ألف دونم محاصيل شتوية وتحتل الباقلاء والبصل المساحة الكبيرة منها و 600 ألف دونم محاصيل صيفية ويحتل الرقي والطماطة فيها المرتبة الاولى. وتتركز زراعة الخضراوات في محافظات معينة من القطر نتيجة لعوامل عديدة </a:t>
            </a:r>
            <a:r>
              <a:rPr lang="ar-IQ" sz="2400" dirty="0" smtClean="0">
                <a:cs typeface="+mj-cs"/>
              </a:rPr>
              <a:t>منها :</a:t>
            </a:r>
          </a:p>
          <a:p>
            <a:pPr marL="457200" indent="-457200" algn="just" rtl="1">
              <a:buClr>
                <a:srgbClr val="FF0066"/>
              </a:buClr>
              <a:buFont typeface="+mj-lt"/>
              <a:buAutoNum type="arabicPeriod"/>
            </a:pPr>
            <a:r>
              <a:rPr lang="ar-IQ" sz="2400" dirty="0" smtClean="0">
                <a:cs typeface="+mj-cs"/>
              </a:rPr>
              <a:t>العوامل المناخية.</a:t>
            </a:r>
          </a:p>
          <a:p>
            <a:pPr marL="457200" indent="-457200" algn="just" rtl="1">
              <a:buClr>
                <a:srgbClr val="FF0066"/>
              </a:buClr>
              <a:buFont typeface="+mj-lt"/>
              <a:buAutoNum type="arabicPeriod"/>
            </a:pPr>
            <a:r>
              <a:rPr lang="ar-IQ" sz="2400" dirty="0" smtClean="0">
                <a:cs typeface="+mj-cs"/>
              </a:rPr>
              <a:t>كثافة السكان.</a:t>
            </a:r>
          </a:p>
          <a:p>
            <a:pPr marL="457200" indent="-457200" algn="just" rtl="1">
              <a:buClr>
                <a:srgbClr val="FF0066"/>
              </a:buClr>
              <a:buFont typeface="+mj-lt"/>
              <a:buAutoNum type="arabicPeriod"/>
            </a:pPr>
            <a:r>
              <a:rPr lang="ar-IQ" sz="2400" dirty="0" smtClean="0">
                <a:cs typeface="+mj-cs"/>
              </a:rPr>
              <a:t>توفر </a:t>
            </a:r>
            <a:r>
              <a:rPr lang="ar-IQ" sz="2400" dirty="0">
                <a:cs typeface="+mj-cs"/>
              </a:rPr>
              <a:t>الايدي </a:t>
            </a:r>
            <a:r>
              <a:rPr lang="ar-IQ" sz="2400" dirty="0" smtClean="0">
                <a:cs typeface="+mj-cs"/>
              </a:rPr>
              <a:t>العاملة.</a:t>
            </a:r>
          </a:p>
          <a:p>
            <a:pPr marL="457200" indent="-457200" algn="just" rtl="1">
              <a:buClr>
                <a:srgbClr val="FF0066"/>
              </a:buClr>
              <a:buFont typeface="+mj-lt"/>
              <a:buAutoNum type="arabicPeriod"/>
            </a:pPr>
            <a:r>
              <a:rPr lang="ar-IQ" sz="2400" dirty="0" smtClean="0">
                <a:cs typeface="+mj-cs"/>
              </a:rPr>
              <a:t>عادات </a:t>
            </a:r>
            <a:r>
              <a:rPr lang="ar-IQ" sz="2400" dirty="0">
                <a:cs typeface="+mj-cs"/>
              </a:rPr>
              <a:t>ونظرة الناس الى هذا النوع من </a:t>
            </a:r>
            <a:r>
              <a:rPr lang="ar-IQ" sz="2400" dirty="0" smtClean="0">
                <a:cs typeface="+mj-cs"/>
              </a:rPr>
              <a:t>العمل.</a:t>
            </a:r>
          </a:p>
          <a:p>
            <a:pPr marL="457200" indent="-457200" algn="just" rtl="1">
              <a:buClr>
                <a:srgbClr val="FF0066"/>
              </a:buClr>
              <a:buFont typeface="+mj-lt"/>
              <a:buAutoNum type="arabicPeriod"/>
            </a:pPr>
            <a:r>
              <a:rPr lang="ar-IQ" sz="2400" dirty="0" smtClean="0">
                <a:cs typeface="+mj-cs"/>
              </a:rPr>
              <a:t>المستوى الثقافي والمادي . </a:t>
            </a:r>
            <a:endParaRPr lang="en-US" sz="2400" dirty="0">
              <a:cs typeface="+mj-cs"/>
            </a:endParaRPr>
          </a:p>
        </p:txBody>
      </p:sp>
    </p:spTree>
    <p:extLst>
      <p:ext uri="{BB962C8B-B14F-4D97-AF65-F5344CB8AC3E}">
        <p14:creationId xmlns:p14="http://schemas.microsoft.com/office/powerpoint/2010/main" val="3429207643"/>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248400"/>
          </a:xfrm>
        </p:spPr>
        <p:txBody>
          <a:bodyPr>
            <a:normAutofit/>
          </a:bodyPr>
          <a:lstStyle/>
          <a:p>
            <a:pPr marL="0" indent="0" algn="just" rtl="1">
              <a:buNone/>
            </a:pPr>
            <a:r>
              <a:rPr lang="ar-IQ" sz="2400" dirty="0" smtClean="0">
                <a:cs typeface="+mj-cs"/>
              </a:rPr>
              <a:t>       </a:t>
            </a:r>
          </a:p>
          <a:p>
            <a:pPr marL="0" indent="0" algn="just" rtl="1">
              <a:buNone/>
            </a:pPr>
            <a:endParaRPr lang="ar-IQ" sz="2400" dirty="0">
              <a:cs typeface="+mj-cs"/>
            </a:endParaRPr>
          </a:p>
          <a:p>
            <a:pPr marL="0" indent="0" algn="just" rtl="1">
              <a:buNone/>
            </a:pPr>
            <a:endParaRPr lang="ar-IQ" sz="2400" dirty="0" smtClean="0">
              <a:cs typeface="+mj-cs"/>
            </a:endParaRPr>
          </a:p>
          <a:p>
            <a:pPr marL="0" indent="0" algn="just" rtl="1">
              <a:buNone/>
            </a:pPr>
            <a:endParaRPr lang="ar-IQ" sz="2400" dirty="0">
              <a:cs typeface="+mj-cs"/>
            </a:endParaRPr>
          </a:p>
          <a:p>
            <a:pPr marL="95250" indent="-95250" algn="just" rtl="1">
              <a:buFontTx/>
              <a:buChar char="-"/>
            </a:pPr>
            <a:r>
              <a:rPr lang="ar-IQ" sz="2400" dirty="0" smtClean="0">
                <a:cs typeface="+mj-cs"/>
              </a:rPr>
              <a:t>تحتل </a:t>
            </a:r>
            <a:r>
              <a:rPr lang="ar-IQ" sz="2400" dirty="0">
                <a:cs typeface="+mj-cs"/>
              </a:rPr>
              <a:t>محافظة بغداد المرتبة الاولى في زراعة الخضراوات وتاتي بعدها محافظة بابل ثم واسط و ديالى و الموصل و كركوك والسليمانية. </a:t>
            </a:r>
            <a:endParaRPr lang="ar-IQ" sz="2400" dirty="0" smtClean="0">
              <a:cs typeface="+mj-cs"/>
            </a:endParaRPr>
          </a:p>
          <a:p>
            <a:pPr marL="95250" indent="-95250" algn="just" rtl="1">
              <a:buFontTx/>
              <a:buChar char="-"/>
            </a:pPr>
            <a:r>
              <a:rPr lang="ar-IQ" sz="2400" dirty="0" smtClean="0">
                <a:cs typeface="+mj-cs"/>
              </a:rPr>
              <a:t>ان </a:t>
            </a:r>
            <a:r>
              <a:rPr lang="ar-IQ" sz="2400" dirty="0">
                <a:cs typeface="+mj-cs"/>
              </a:rPr>
              <a:t>زيادة عدد السكان وارتفاع مستوى المعيشة ساعد على زيادة استهلاك الفرد العراقي من محاصيل الخضر كما ان استغلال الامكانيات بصورة جيدة واتباع الوسائل الفنية وزراعة المساحة الغير مستغلة جميعها ساعدت على سد النقص </a:t>
            </a:r>
            <a:r>
              <a:rPr lang="ar-IQ" sz="2400" dirty="0" smtClean="0">
                <a:cs typeface="+mj-cs"/>
              </a:rPr>
              <a:t>.</a:t>
            </a:r>
            <a:endParaRPr lang="en-US" sz="2400" dirty="0">
              <a:cs typeface="+mj-cs"/>
            </a:endParaRPr>
          </a:p>
        </p:txBody>
      </p:sp>
    </p:spTree>
    <p:extLst>
      <p:ext uri="{BB962C8B-B14F-4D97-AF65-F5344CB8AC3E}">
        <p14:creationId xmlns:p14="http://schemas.microsoft.com/office/powerpoint/2010/main" val="3143910927"/>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403</TotalTime>
  <Words>2343</Words>
  <Application>Microsoft Office PowerPoint</Application>
  <PresentationFormat>On-screen Show (4:3)</PresentationFormat>
  <Paragraphs>200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vt:lpstr>
      <vt:lpstr>.</vt:lpstr>
      <vt:lpstr>.</vt:lpstr>
      <vt:lpstr>.</vt:lpstr>
      <vt:lpstr> ماهو الفرق بين الفواكة والخضراوات؟</vt:lpstr>
      <vt:lpstr> مناطق زراعة الخضر في العالم</vt:lpstr>
      <vt:lpstr>.</vt:lpstr>
      <vt:lpstr> مناطق زراعة الخضر في العراق </vt:lpstr>
      <vt:lpstr>.</vt:lpstr>
      <vt:lpstr>.</vt:lpstr>
      <vt:lpstr>.</vt:lpstr>
      <vt:lpstr> القيمة الغذائية لمحاصيل الخضر</vt:lpstr>
      <vt:lpstr>.</vt:lpstr>
      <vt:lpstr> الفيتامينات </vt:lpstr>
      <vt:lpstr>فيتامين A</vt:lpstr>
      <vt:lpstr>.</vt:lpstr>
      <vt:lpstr>فيتامين C</vt:lpstr>
      <vt:lpstr>.</vt:lpstr>
      <vt:lpstr>فيتامين D</vt:lpstr>
      <vt:lpstr>.</vt:lpstr>
      <vt:lpstr>Folic Acid</vt:lpstr>
      <vt:lpstr>الاملاح المعدنية</vt:lpstr>
      <vt:lpstr>.</vt:lpstr>
      <vt:lpstr>.</vt:lpstr>
      <vt:lpstr>.</vt:lpstr>
      <vt:lpstr> البروتينات</vt:lpstr>
      <vt:lpstr> الكاربوهيدرات</vt:lpstr>
      <vt:lpstr>.</vt:lpstr>
      <vt:lpstr>       شكراً لاصغائكم</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Dr.Nawal</dc:creator>
  <cp:lastModifiedBy>ابو نادية</cp:lastModifiedBy>
  <cp:revision>51</cp:revision>
  <dcterms:created xsi:type="dcterms:W3CDTF">2006-08-16T00:00:00Z</dcterms:created>
  <dcterms:modified xsi:type="dcterms:W3CDTF">2021-10-23T18:45:06Z</dcterms:modified>
</cp:coreProperties>
</file>